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308" r:id="rId2"/>
    <p:sldId id="328" r:id="rId3"/>
    <p:sldId id="323" r:id="rId4"/>
    <p:sldId id="329" r:id="rId5"/>
    <p:sldId id="324" r:id="rId6"/>
    <p:sldId id="319" r:id="rId7"/>
    <p:sldId id="320" r:id="rId8"/>
    <p:sldId id="321" r:id="rId9"/>
    <p:sldId id="317" r:id="rId10"/>
    <p:sldId id="270" r:id="rId11"/>
    <p:sldId id="267" r:id="rId12"/>
    <p:sldId id="32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ian Fackler" initials="BF" lastIdx="1" clrIdx="0">
    <p:extLst>
      <p:ext uri="{19B8F6BF-5375-455C-9EA6-DF929625EA0E}">
        <p15:presenceInfo xmlns:p15="http://schemas.microsoft.com/office/powerpoint/2012/main" userId="f7757282c35870e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42"/>
    <p:restoredTop sz="71305" autoAdjust="0"/>
  </p:normalViewPr>
  <p:slideViewPr>
    <p:cSldViewPr snapToGrid="0" snapToObjects="1">
      <p:cViewPr varScale="1">
        <p:scale>
          <a:sx n="76" d="100"/>
          <a:sy n="76" d="100"/>
        </p:scale>
        <p:origin x="2048" y="192"/>
      </p:cViewPr>
      <p:guideLst/>
    </p:cSldViewPr>
  </p:slideViewPr>
  <p:outlineViewPr>
    <p:cViewPr>
      <p:scale>
        <a:sx n="33" d="100"/>
        <a:sy n="33" d="100"/>
      </p:scale>
      <p:origin x="0" y="0"/>
    </p:cViewPr>
  </p:outlineViewPr>
  <p:notesTextViewPr>
    <p:cViewPr>
      <p:scale>
        <a:sx n="85" d="100"/>
        <a:sy n="85" d="100"/>
      </p:scale>
      <p:origin x="0" y="0"/>
    </p:cViewPr>
  </p:notesTextViewPr>
  <p:sorterViewPr>
    <p:cViewPr>
      <p:scale>
        <a:sx n="80" d="100"/>
        <a:sy n="80" d="100"/>
      </p:scale>
      <p:origin x="0" y="0"/>
    </p:cViewPr>
  </p:sorterViewPr>
  <p:notesViewPr>
    <p:cSldViewPr snapToGrid="0" snapToObjects="1">
      <p:cViewPr varScale="1">
        <p:scale>
          <a:sx n="83" d="100"/>
          <a:sy n="83" d="100"/>
        </p:scale>
        <p:origin x="399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BE4270-29CF-ED4E-965A-7FAE9A9B15D3}" type="datetimeFigureOut">
              <a:rPr lang="en-US" smtClean="0"/>
              <a:t>2/25/23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F763C5-209B-C74D-B462-76EAB52A7127}" type="slidenum">
              <a:rPr lang="en-US" smtClean="0"/>
              <a:t>‹#›</a:t>
            </a:fld>
            <a:endParaRPr lang="en-US" dirty="0"/>
          </a:p>
        </p:txBody>
      </p:sp>
    </p:spTree>
    <p:extLst>
      <p:ext uri="{BB962C8B-B14F-4D97-AF65-F5344CB8AC3E}">
        <p14:creationId xmlns:p14="http://schemas.microsoft.com/office/powerpoint/2010/main" val="4253718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EF763C5-209B-C74D-B462-76EAB52A7127}" type="slidenum">
              <a:rPr lang="en-US" smtClean="0"/>
              <a:t>1</a:t>
            </a:fld>
            <a:endParaRPr lang="en-US" dirty="0"/>
          </a:p>
        </p:txBody>
      </p:sp>
    </p:spTree>
    <p:extLst>
      <p:ext uri="{BB962C8B-B14F-4D97-AF65-F5344CB8AC3E}">
        <p14:creationId xmlns:p14="http://schemas.microsoft.com/office/powerpoint/2010/main" val="3913787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F763C5-209B-C74D-B462-76EAB52A7127}" type="slidenum">
              <a:rPr lang="en-US" smtClean="0"/>
              <a:t>11</a:t>
            </a:fld>
            <a:endParaRPr lang="en-US" dirty="0"/>
          </a:p>
        </p:txBody>
      </p:sp>
    </p:spTree>
    <p:extLst>
      <p:ext uri="{BB962C8B-B14F-4D97-AF65-F5344CB8AC3E}">
        <p14:creationId xmlns:p14="http://schemas.microsoft.com/office/powerpoint/2010/main" val="3509223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F763C5-209B-C74D-B462-76EAB52A7127}" type="slidenum">
              <a:rPr lang="en-US" smtClean="0"/>
              <a:t>12</a:t>
            </a:fld>
            <a:endParaRPr lang="en-US" dirty="0"/>
          </a:p>
        </p:txBody>
      </p:sp>
    </p:spTree>
    <p:extLst>
      <p:ext uri="{BB962C8B-B14F-4D97-AF65-F5344CB8AC3E}">
        <p14:creationId xmlns:p14="http://schemas.microsoft.com/office/powerpoint/2010/main" val="2828924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4EF763C5-209B-C74D-B462-76EAB52A7127}" type="slidenum">
              <a:rPr lang="en-US" smtClean="0"/>
              <a:t>2</a:t>
            </a:fld>
            <a:endParaRPr lang="en-US" dirty="0"/>
          </a:p>
        </p:txBody>
      </p:sp>
    </p:spTree>
    <p:extLst>
      <p:ext uri="{BB962C8B-B14F-4D97-AF65-F5344CB8AC3E}">
        <p14:creationId xmlns:p14="http://schemas.microsoft.com/office/powerpoint/2010/main" val="1374654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F763C5-209B-C74D-B462-76EAB52A7127}" type="slidenum">
              <a:rPr lang="en-US" smtClean="0"/>
              <a:t>3</a:t>
            </a:fld>
            <a:endParaRPr lang="en-US" dirty="0"/>
          </a:p>
        </p:txBody>
      </p:sp>
    </p:spTree>
    <p:extLst>
      <p:ext uri="{BB962C8B-B14F-4D97-AF65-F5344CB8AC3E}">
        <p14:creationId xmlns:p14="http://schemas.microsoft.com/office/powerpoint/2010/main" val="3329150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F763C5-209B-C74D-B462-76EAB52A7127}" type="slidenum">
              <a:rPr lang="en-US" smtClean="0"/>
              <a:t>5</a:t>
            </a:fld>
            <a:endParaRPr lang="en-US" dirty="0"/>
          </a:p>
        </p:txBody>
      </p:sp>
    </p:spTree>
    <p:extLst>
      <p:ext uri="{BB962C8B-B14F-4D97-AF65-F5344CB8AC3E}">
        <p14:creationId xmlns:p14="http://schemas.microsoft.com/office/powerpoint/2010/main" val="2801813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endParaRPr lang="en-US" b="0" i="0" dirty="0">
              <a:solidFill>
                <a:srgbClr val="383A3B"/>
              </a:solidFill>
              <a:effectLst/>
              <a:latin typeface="Helvetica Neue" panose="02000503000000020004" pitchFamily="2" charset="0"/>
            </a:endParaRPr>
          </a:p>
          <a:p>
            <a:endParaRPr lang="en-US" dirty="0"/>
          </a:p>
        </p:txBody>
      </p:sp>
      <p:sp>
        <p:nvSpPr>
          <p:cNvPr id="4" name="Slide Number Placeholder 3"/>
          <p:cNvSpPr>
            <a:spLocks noGrp="1"/>
          </p:cNvSpPr>
          <p:nvPr>
            <p:ph type="sldNum" sz="quarter" idx="5"/>
          </p:nvPr>
        </p:nvSpPr>
        <p:spPr/>
        <p:txBody>
          <a:bodyPr/>
          <a:lstStyle/>
          <a:p>
            <a:fld id="{4EF763C5-209B-C74D-B462-76EAB52A7127}" type="slidenum">
              <a:rPr lang="en-US" smtClean="0"/>
              <a:t>6</a:t>
            </a:fld>
            <a:endParaRPr lang="en-US" dirty="0"/>
          </a:p>
        </p:txBody>
      </p:sp>
    </p:spTree>
    <p:extLst>
      <p:ext uri="{BB962C8B-B14F-4D97-AF65-F5344CB8AC3E}">
        <p14:creationId xmlns:p14="http://schemas.microsoft.com/office/powerpoint/2010/main" val="1189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F763C5-209B-C74D-B462-76EAB52A7127}" type="slidenum">
              <a:rPr lang="en-US" smtClean="0"/>
              <a:t>7</a:t>
            </a:fld>
            <a:endParaRPr lang="en-US" dirty="0"/>
          </a:p>
        </p:txBody>
      </p:sp>
    </p:spTree>
    <p:extLst>
      <p:ext uri="{BB962C8B-B14F-4D97-AF65-F5344CB8AC3E}">
        <p14:creationId xmlns:p14="http://schemas.microsoft.com/office/powerpoint/2010/main" val="3599663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F763C5-209B-C74D-B462-76EAB52A7127}" type="slidenum">
              <a:rPr lang="en-US" smtClean="0"/>
              <a:t>8</a:t>
            </a:fld>
            <a:endParaRPr lang="en-US" dirty="0"/>
          </a:p>
        </p:txBody>
      </p:sp>
    </p:spTree>
    <p:extLst>
      <p:ext uri="{BB962C8B-B14F-4D97-AF65-F5344CB8AC3E}">
        <p14:creationId xmlns:p14="http://schemas.microsoft.com/office/powerpoint/2010/main" val="1131136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F763C5-209B-C74D-B462-76EAB52A7127}" type="slidenum">
              <a:rPr lang="en-US" smtClean="0"/>
              <a:t>9</a:t>
            </a:fld>
            <a:endParaRPr lang="en-US" dirty="0"/>
          </a:p>
        </p:txBody>
      </p:sp>
    </p:spTree>
    <p:extLst>
      <p:ext uri="{BB962C8B-B14F-4D97-AF65-F5344CB8AC3E}">
        <p14:creationId xmlns:p14="http://schemas.microsoft.com/office/powerpoint/2010/main" val="3847591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EF763C5-209B-C74D-B462-76EAB52A7127}" type="slidenum">
              <a:rPr lang="en-US" smtClean="0"/>
              <a:t>10</a:t>
            </a:fld>
            <a:endParaRPr lang="en-US" dirty="0"/>
          </a:p>
        </p:txBody>
      </p:sp>
    </p:spTree>
    <p:extLst>
      <p:ext uri="{BB962C8B-B14F-4D97-AF65-F5344CB8AC3E}">
        <p14:creationId xmlns:p14="http://schemas.microsoft.com/office/powerpoint/2010/main" val="2741299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B991D-7D30-3D41-9B04-7373DBEC21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F9F307C-154C-4641-BA76-C795531C29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01B99FA-F8BE-CE49-BBA2-E1D5A0BEE662}"/>
              </a:ext>
            </a:extLst>
          </p:cNvPr>
          <p:cNvSpPr>
            <a:spLocks noGrp="1"/>
          </p:cNvSpPr>
          <p:nvPr>
            <p:ph type="dt" sz="half" idx="10"/>
          </p:nvPr>
        </p:nvSpPr>
        <p:spPr/>
        <p:txBody>
          <a:bodyPr/>
          <a:lstStyle/>
          <a:p>
            <a:fld id="{D1EDB68E-594E-4A4F-8D1D-A0078499ECA6}" type="datetime1">
              <a:rPr lang="en-US" smtClean="0"/>
              <a:t>2/25/23</a:t>
            </a:fld>
            <a:endParaRPr lang="en-US" dirty="0"/>
          </a:p>
        </p:txBody>
      </p:sp>
      <p:sp>
        <p:nvSpPr>
          <p:cNvPr id="5" name="Footer Placeholder 4">
            <a:extLst>
              <a:ext uri="{FF2B5EF4-FFF2-40B4-BE49-F238E27FC236}">
                <a16:creationId xmlns:a16="http://schemas.microsoft.com/office/drawing/2014/main" id="{6B61C349-51AB-024D-837D-1BCB534321E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F09EAD3-2786-D242-B06B-5D8B99BD1894}"/>
              </a:ext>
            </a:extLst>
          </p:cNvPr>
          <p:cNvSpPr>
            <a:spLocks noGrp="1"/>
          </p:cNvSpPr>
          <p:nvPr>
            <p:ph type="sldNum" sz="quarter" idx="12"/>
          </p:nvPr>
        </p:nvSpPr>
        <p:spPr/>
        <p:txBody>
          <a:bodyPr/>
          <a:lstStyle/>
          <a:p>
            <a:fld id="{9239890B-12B5-7A46-922A-2E4D9A66AC19}" type="slidenum">
              <a:rPr lang="en-US" smtClean="0"/>
              <a:t>‹#›</a:t>
            </a:fld>
            <a:endParaRPr lang="en-US" dirty="0"/>
          </a:p>
        </p:txBody>
      </p:sp>
    </p:spTree>
    <p:extLst>
      <p:ext uri="{BB962C8B-B14F-4D97-AF65-F5344CB8AC3E}">
        <p14:creationId xmlns:p14="http://schemas.microsoft.com/office/powerpoint/2010/main" val="2662035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D9E47-CAB4-5D4A-B928-08501F49C1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D87431-9192-3642-A2FF-99D5853982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7ABBA0-4119-F044-96B9-0ECC61729BB1}"/>
              </a:ext>
            </a:extLst>
          </p:cNvPr>
          <p:cNvSpPr>
            <a:spLocks noGrp="1"/>
          </p:cNvSpPr>
          <p:nvPr>
            <p:ph type="dt" sz="half" idx="10"/>
          </p:nvPr>
        </p:nvSpPr>
        <p:spPr/>
        <p:txBody>
          <a:bodyPr/>
          <a:lstStyle/>
          <a:p>
            <a:fld id="{F41A7331-B60F-134E-BC02-AFF58D9038A0}" type="datetime1">
              <a:rPr lang="en-US" smtClean="0"/>
              <a:t>2/25/23</a:t>
            </a:fld>
            <a:endParaRPr lang="en-US" dirty="0"/>
          </a:p>
        </p:txBody>
      </p:sp>
      <p:sp>
        <p:nvSpPr>
          <p:cNvPr id="5" name="Footer Placeholder 4">
            <a:extLst>
              <a:ext uri="{FF2B5EF4-FFF2-40B4-BE49-F238E27FC236}">
                <a16:creationId xmlns:a16="http://schemas.microsoft.com/office/drawing/2014/main" id="{91CC1FD5-F5AF-3247-AE35-0E22E981B19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4B1F926-4594-5440-B323-9B067937F477}"/>
              </a:ext>
            </a:extLst>
          </p:cNvPr>
          <p:cNvSpPr>
            <a:spLocks noGrp="1"/>
          </p:cNvSpPr>
          <p:nvPr>
            <p:ph type="sldNum" sz="quarter" idx="12"/>
          </p:nvPr>
        </p:nvSpPr>
        <p:spPr/>
        <p:txBody>
          <a:bodyPr/>
          <a:lstStyle/>
          <a:p>
            <a:fld id="{9239890B-12B5-7A46-922A-2E4D9A66AC19}" type="slidenum">
              <a:rPr lang="en-US" smtClean="0"/>
              <a:t>‹#›</a:t>
            </a:fld>
            <a:endParaRPr lang="en-US" dirty="0"/>
          </a:p>
        </p:txBody>
      </p:sp>
    </p:spTree>
    <p:extLst>
      <p:ext uri="{BB962C8B-B14F-4D97-AF65-F5344CB8AC3E}">
        <p14:creationId xmlns:p14="http://schemas.microsoft.com/office/powerpoint/2010/main" val="863206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0D8F80-9C79-A64B-8737-1727C49D87C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BF4290-D0DF-084C-B211-6B8FCF5D8E7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71A354-D779-8B4D-A797-1370C9026B70}"/>
              </a:ext>
            </a:extLst>
          </p:cNvPr>
          <p:cNvSpPr>
            <a:spLocks noGrp="1"/>
          </p:cNvSpPr>
          <p:nvPr>
            <p:ph type="dt" sz="half" idx="10"/>
          </p:nvPr>
        </p:nvSpPr>
        <p:spPr/>
        <p:txBody>
          <a:bodyPr/>
          <a:lstStyle/>
          <a:p>
            <a:fld id="{5A4584F1-F6D0-F845-A6AB-42F2B0F97886}" type="datetime1">
              <a:rPr lang="en-US" smtClean="0"/>
              <a:t>2/25/23</a:t>
            </a:fld>
            <a:endParaRPr lang="en-US" dirty="0"/>
          </a:p>
        </p:txBody>
      </p:sp>
      <p:sp>
        <p:nvSpPr>
          <p:cNvPr id="5" name="Footer Placeholder 4">
            <a:extLst>
              <a:ext uri="{FF2B5EF4-FFF2-40B4-BE49-F238E27FC236}">
                <a16:creationId xmlns:a16="http://schemas.microsoft.com/office/drawing/2014/main" id="{8C777779-859A-1E47-BD0A-62FCAA8563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6F6E4E-4FA2-4448-951E-DE63A1CB65BC}"/>
              </a:ext>
            </a:extLst>
          </p:cNvPr>
          <p:cNvSpPr>
            <a:spLocks noGrp="1"/>
          </p:cNvSpPr>
          <p:nvPr>
            <p:ph type="sldNum" sz="quarter" idx="12"/>
          </p:nvPr>
        </p:nvSpPr>
        <p:spPr/>
        <p:txBody>
          <a:bodyPr/>
          <a:lstStyle/>
          <a:p>
            <a:fld id="{9239890B-12B5-7A46-922A-2E4D9A66AC19}" type="slidenum">
              <a:rPr lang="en-US" smtClean="0"/>
              <a:t>‹#›</a:t>
            </a:fld>
            <a:endParaRPr lang="en-US" dirty="0"/>
          </a:p>
        </p:txBody>
      </p:sp>
    </p:spTree>
    <p:extLst>
      <p:ext uri="{BB962C8B-B14F-4D97-AF65-F5344CB8AC3E}">
        <p14:creationId xmlns:p14="http://schemas.microsoft.com/office/powerpoint/2010/main" val="3362708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15623-D233-FF4C-8A34-7B4ACA5D80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99CCA0-8FB3-1449-A6B2-9DEFFCF8AC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EFDE-3DD8-6949-83FF-025415DDFC42}"/>
              </a:ext>
            </a:extLst>
          </p:cNvPr>
          <p:cNvSpPr>
            <a:spLocks noGrp="1"/>
          </p:cNvSpPr>
          <p:nvPr>
            <p:ph type="dt" sz="half" idx="10"/>
          </p:nvPr>
        </p:nvSpPr>
        <p:spPr/>
        <p:txBody>
          <a:bodyPr/>
          <a:lstStyle/>
          <a:p>
            <a:fld id="{0082650B-FA8C-8845-8E02-1F6356F188BC}" type="datetime1">
              <a:rPr lang="en-US" smtClean="0"/>
              <a:t>2/25/23</a:t>
            </a:fld>
            <a:endParaRPr lang="en-US" dirty="0"/>
          </a:p>
        </p:txBody>
      </p:sp>
      <p:sp>
        <p:nvSpPr>
          <p:cNvPr id="5" name="Footer Placeholder 4">
            <a:extLst>
              <a:ext uri="{FF2B5EF4-FFF2-40B4-BE49-F238E27FC236}">
                <a16:creationId xmlns:a16="http://schemas.microsoft.com/office/drawing/2014/main" id="{75298E0F-CB04-5348-AC0C-813E0C22D8E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9827480-F3CC-7D41-850E-0FBC38FF7546}"/>
              </a:ext>
            </a:extLst>
          </p:cNvPr>
          <p:cNvSpPr>
            <a:spLocks noGrp="1"/>
          </p:cNvSpPr>
          <p:nvPr>
            <p:ph type="sldNum" sz="quarter" idx="12"/>
          </p:nvPr>
        </p:nvSpPr>
        <p:spPr/>
        <p:txBody>
          <a:bodyPr/>
          <a:lstStyle/>
          <a:p>
            <a:fld id="{9239890B-12B5-7A46-922A-2E4D9A66AC19}" type="slidenum">
              <a:rPr lang="en-US" smtClean="0"/>
              <a:t>‹#›</a:t>
            </a:fld>
            <a:endParaRPr lang="en-US" dirty="0"/>
          </a:p>
        </p:txBody>
      </p:sp>
    </p:spTree>
    <p:extLst>
      <p:ext uri="{BB962C8B-B14F-4D97-AF65-F5344CB8AC3E}">
        <p14:creationId xmlns:p14="http://schemas.microsoft.com/office/powerpoint/2010/main" val="443506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B2692-BBEA-9D49-9B92-5D81B44DBD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34BF50A-140D-0F4E-92A7-DF70F41D17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1D48DB-E1AD-7845-B357-B58702E509B6}"/>
              </a:ext>
            </a:extLst>
          </p:cNvPr>
          <p:cNvSpPr>
            <a:spLocks noGrp="1"/>
          </p:cNvSpPr>
          <p:nvPr>
            <p:ph type="dt" sz="half" idx="10"/>
          </p:nvPr>
        </p:nvSpPr>
        <p:spPr/>
        <p:txBody>
          <a:bodyPr/>
          <a:lstStyle/>
          <a:p>
            <a:fld id="{2800325B-5AF0-A849-B9FE-F1626D3A08B1}" type="datetime1">
              <a:rPr lang="en-US" smtClean="0"/>
              <a:t>2/25/23</a:t>
            </a:fld>
            <a:endParaRPr lang="en-US" dirty="0"/>
          </a:p>
        </p:txBody>
      </p:sp>
      <p:sp>
        <p:nvSpPr>
          <p:cNvPr id="5" name="Footer Placeholder 4">
            <a:extLst>
              <a:ext uri="{FF2B5EF4-FFF2-40B4-BE49-F238E27FC236}">
                <a16:creationId xmlns:a16="http://schemas.microsoft.com/office/drawing/2014/main" id="{08ED17BD-4ED6-734B-9EA6-60728CE5C73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51092F-DEC7-474B-87F3-1C0E06730EF7}"/>
              </a:ext>
            </a:extLst>
          </p:cNvPr>
          <p:cNvSpPr>
            <a:spLocks noGrp="1"/>
          </p:cNvSpPr>
          <p:nvPr>
            <p:ph type="sldNum" sz="quarter" idx="12"/>
          </p:nvPr>
        </p:nvSpPr>
        <p:spPr/>
        <p:txBody>
          <a:bodyPr/>
          <a:lstStyle/>
          <a:p>
            <a:fld id="{9239890B-12B5-7A46-922A-2E4D9A66AC19}" type="slidenum">
              <a:rPr lang="en-US" smtClean="0"/>
              <a:t>‹#›</a:t>
            </a:fld>
            <a:endParaRPr lang="en-US" dirty="0"/>
          </a:p>
        </p:txBody>
      </p:sp>
    </p:spTree>
    <p:extLst>
      <p:ext uri="{BB962C8B-B14F-4D97-AF65-F5344CB8AC3E}">
        <p14:creationId xmlns:p14="http://schemas.microsoft.com/office/powerpoint/2010/main" val="2411849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36224-9D11-5B41-876F-736BA9B1DF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92424D-A336-C941-A234-4C6AE08A217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B62614-5233-574F-88E1-DC6444205CA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F24FE64-0055-ED4C-AA6F-C216B52EB3B0}"/>
              </a:ext>
            </a:extLst>
          </p:cNvPr>
          <p:cNvSpPr>
            <a:spLocks noGrp="1"/>
          </p:cNvSpPr>
          <p:nvPr>
            <p:ph type="dt" sz="half" idx="10"/>
          </p:nvPr>
        </p:nvSpPr>
        <p:spPr/>
        <p:txBody>
          <a:bodyPr/>
          <a:lstStyle/>
          <a:p>
            <a:fld id="{E8B437E2-A816-1C4D-9104-5FE4B0C63BFA}" type="datetime1">
              <a:rPr lang="en-US" smtClean="0"/>
              <a:t>2/25/23</a:t>
            </a:fld>
            <a:endParaRPr lang="en-US" dirty="0"/>
          </a:p>
        </p:txBody>
      </p:sp>
      <p:sp>
        <p:nvSpPr>
          <p:cNvPr id="6" name="Footer Placeholder 5">
            <a:extLst>
              <a:ext uri="{FF2B5EF4-FFF2-40B4-BE49-F238E27FC236}">
                <a16:creationId xmlns:a16="http://schemas.microsoft.com/office/drawing/2014/main" id="{71C501EE-D891-5046-9A8B-5BA68CEA753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1ABB3C0-D005-4F41-AB24-3D15892CA561}"/>
              </a:ext>
            </a:extLst>
          </p:cNvPr>
          <p:cNvSpPr>
            <a:spLocks noGrp="1"/>
          </p:cNvSpPr>
          <p:nvPr>
            <p:ph type="sldNum" sz="quarter" idx="12"/>
          </p:nvPr>
        </p:nvSpPr>
        <p:spPr/>
        <p:txBody>
          <a:bodyPr/>
          <a:lstStyle/>
          <a:p>
            <a:fld id="{9239890B-12B5-7A46-922A-2E4D9A66AC19}" type="slidenum">
              <a:rPr lang="en-US" smtClean="0"/>
              <a:t>‹#›</a:t>
            </a:fld>
            <a:endParaRPr lang="en-US" dirty="0"/>
          </a:p>
        </p:txBody>
      </p:sp>
    </p:spTree>
    <p:extLst>
      <p:ext uri="{BB962C8B-B14F-4D97-AF65-F5344CB8AC3E}">
        <p14:creationId xmlns:p14="http://schemas.microsoft.com/office/powerpoint/2010/main" val="2557677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C2AF6-ADDB-D044-BB95-94A24694FAA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1CAC7C-46CB-864D-A891-FEF0936F9E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477569-39AD-B04A-ADCB-9F6AB022CA3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2434FF7-9217-0F40-9423-94EF7DBE51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51577D-E30F-B947-A928-7D71E47CE32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3ACF261-D96E-924C-BED6-AF61253E004E}"/>
              </a:ext>
            </a:extLst>
          </p:cNvPr>
          <p:cNvSpPr>
            <a:spLocks noGrp="1"/>
          </p:cNvSpPr>
          <p:nvPr>
            <p:ph type="dt" sz="half" idx="10"/>
          </p:nvPr>
        </p:nvSpPr>
        <p:spPr/>
        <p:txBody>
          <a:bodyPr/>
          <a:lstStyle/>
          <a:p>
            <a:fld id="{F7D5B60D-F3CE-5F44-B378-A54B815BFDEA}" type="datetime1">
              <a:rPr lang="en-US" smtClean="0"/>
              <a:t>2/25/23</a:t>
            </a:fld>
            <a:endParaRPr lang="en-US" dirty="0"/>
          </a:p>
        </p:txBody>
      </p:sp>
      <p:sp>
        <p:nvSpPr>
          <p:cNvPr id="8" name="Footer Placeholder 7">
            <a:extLst>
              <a:ext uri="{FF2B5EF4-FFF2-40B4-BE49-F238E27FC236}">
                <a16:creationId xmlns:a16="http://schemas.microsoft.com/office/drawing/2014/main" id="{606859BC-B078-6346-A22F-CB15EB27E81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240EF6B-188C-F145-AB1D-5D4EBC4ACF1A}"/>
              </a:ext>
            </a:extLst>
          </p:cNvPr>
          <p:cNvSpPr>
            <a:spLocks noGrp="1"/>
          </p:cNvSpPr>
          <p:nvPr>
            <p:ph type="sldNum" sz="quarter" idx="12"/>
          </p:nvPr>
        </p:nvSpPr>
        <p:spPr/>
        <p:txBody>
          <a:bodyPr/>
          <a:lstStyle/>
          <a:p>
            <a:fld id="{9239890B-12B5-7A46-922A-2E4D9A66AC19}" type="slidenum">
              <a:rPr lang="en-US" smtClean="0"/>
              <a:t>‹#›</a:t>
            </a:fld>
            <a:endParaRPr lang="en-US" dirty="0"/>
          </a:p>
        </p:txBody>
      </p:sp>
    </p:spTree>
    <p:extLst>
      <p:ext uri="{BB962C8B-B14F-4D97-AF65-F5344CB8AC3E}">
        <p14:creationId xmlns:p14="http://schemas.microsoft.com/office/powerpoint/2010/main" val="3529877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CA282-036D-524D-87CD-4001E7BB10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03B7DEC-1E1E-C149-9141-003D071E47A2}"/>
              </a:ext>
            </a:extLst>
          </p:cNvPr>
          <p:cNvSpPr>
            <a:spLocks noGrp="1"/>
          </p:cNvSpPr>
          <p:nvPr>
            <p:ph type="dt" sz="half" idx="10"/>
          </p:nvPr>
        </p:nvSpPr>
        <p:spPr/>
        <p:txBody>
          <a:bodyPr/>
          <a:lstStyle/>
          <a:p>
            <a:fld id="{1008BB11-E53C-5344-84DF-9C7E097B6352}" type="datetime1">
              <a:rPr lang="en-US" smtClean="0"/>
              <a:t>2/25/23</a:t>
            </a:fld>
            <a:endParaRPr lang="en-US" dirty="0"/>
          </a:p>
        </p:txBody>
      </p:sp>
      <p:sp>
        <p:nvSpPr>
          <p:cNvPr id="4" name="Footer Placeholder 3">
            <a:extLst>
              <a:ext uri="{FF2B5EF4-FFF2-40B4-BE49-F238E27FC236}">
                <a16:creationId xmlns:a16="http://schemas.microsoft.com/office/drawing/2014/main" id="{AF43AF48-91CE-0443-AFBA-1AA2BF66745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732650E-0C36-9948-AF6E-5F8CE9B16437}"/>
              </a:ext>
            </a:extLst>
          </p:cNvPr>
          <p:cNvSpPr>
            <a:spLocks noGrp="1"/>
          </p:cNvSpPr>
          <p:nvPr>
            <p:ph type="sldNum" sz="quarter" idx="12"/>
          </p:nvPr>
        </p:nvSpPr>
        <p:spPr/>
        <p:txBody>
          <a:bodyPr/>
          <a:lstStyle/>
          <a:p>
            <a:fld id="{9239890B-12B5-7A46-922A-2E4D9A66AC19}" type="slidenum">
              <a:rPr lang="en-US" smtClean="0"/>
              <a:t>‹#›</a:t>
            </a:fld>
            <a:endParaRPr lang="en-US" dirty="0"/>
          </a:p>
        </p:txBody>
      </p:sp>
    </p:spTree>
    <p:extLst>
      <p:ext uri="{BB962C8B-B14F-4D97-AF65-F5344CB8AC3E}">
        <p14:creationId xmlns:p14="http://schemas.microsoft.com/office/powerpoint/2010/main" val="4122096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EBEE04-192A-FC4C-81C1-E678332998AE}"/>
              </a:ext>
            </a:extLst>
          </p:cNvPr>
          <p:cNvSpPr>
            <a:spLocks noGrp="1"/>
          </p:cNvSpPr>
          <p:nvPr>
            <p:ph type="dt" sz="half" idx="10"/>
          </p:nvPr>
        </p:nvSpPr>
        <p:spPr/>
        <p:txBody>
          <a:bodyPr/>
          <a:lstStyle/>
          <a:p>
            <a:fld id="{1C45C7F6-28B3-E441-92F8-CF3D7AABABD8}" type="datetime1">
              <a:rPr lang="en-US" smtClean="0"/>
              <a:t>2/25/23</a:t>
            </a:fld>
            <a:endParaRPr lang="en-US" dirty="0"/>
          </a:p>
        </p:txBody>
      </p:sp>
      <p:sp>
        <p:nvSpPr>
          <p:cNvPr id="3" name="Footer Placeholder 2">
            <a:extLst>
              <a:ext uri="{FF2B5EF4-FFF2-40B4-BE49-F238E27FC236}">
                <a16:creationId xmlns:a16="http://schemas.microsoft.com/office/drawing/2014/main" id="{DC7F8ED9-6F34-1D49-A827-C16E90B1679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14D33D9-8C8F-B64C-BA1C-F8CF0BE2A561}"/>
              </a:ext>
            </a:extLst>
          </p:cNvPr>
          <p:cNvSpPr>
            <a:spLocks noGrp="1"/>
          </p:cNvSpPr>
          <p:nvPr>
            <p:ph type="sldNum" sz="quarter" idx="12"/>
          </p:nvPr>
        </p:nvSpPr>
        <p:spPr/>
        <p:txBody>
          <a:bodyPr/>
          <a:lstStyle/>
          <a:p>
            <a:fld id="{9239890B-12B5-7A46-922A-2E4D9A66AC19}" type="slidenum">
              <a:rPr lang="en-US" smtClean="0"/>
              <a:t>‹#›</a:t>
            </a:fld>
            <a:endParaRPr lang="en-US" dirty="0"/>
          </a:p>
        </p:txBody>
      </p:sp>
    </p:spTree>
    <p:extLst>
      <p:ext uri="{BB962C8B-B14F-4D97-AF65-F5344CB8AC3E}">
        <p14:creationId xmlns:p14="http://schemas.microsoft.com/office/powerpoint/2010/main" val="2881370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914E4-AD0D-394A-93DB-4D9373D610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BAF0E55-43A7-1D4A-84F9-408357EB87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B61A8E5-A216-EF4D-9B88-5E580CD21C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7E21A0-067E-D949-826C-4500A122A8E8}"/>
              </a:ext>
            </a:extLst>
          </p:cNvPr>
          <p:cNvSpPr>
            <a:spLocks noGrp="1"/>
          </p:cNvSpPr>
          <p:nvPr>
            <p:ph type="dt" sz="half" idx="10"/>
          </p:nvPr>
        </p:nvSpPr>
        <p:spPr/>
        <p:txBody>
          <a:bodyPr/>
          <a:lstStyle/>
          <a:p>
            <a:fld id="{1719A55D-A479-9E43-AF0C-89741C95F03C}" type="datetime1">
              <a:rPr lang="en-US" smtClean="0"/>
              <a:t>2/25/23</a:t>
            </a:fld>
            <a:endParaRPr lang="en-US" dirty="0"/>
          </a:p>
        </p:txBody>
      </p:sp>
      <p:sp>
        <p:nvSpPr>
          <p:cNvPr id="6" name="Footer Placeholder 5">
            <a:extLst>
              <a:ext uri="{FF2B5EF4-FFF2-40B4-BE49-F238E27FC236}">
                <a16:creationId xmlns:a16="http://schemas.microsoft.com/office/drawing/2014/main" id="{0B4CBBB3-C2B7-2046-975B-53791E9655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32E3CC3-922F-134F-ABB6-918829CBC819}"/>
              </a:ext>
            </a:extLst>
          </p:cNvPr>
          <p:cNvSpPr>
            <a:spLocks noGrp="1"/>
          </p:cNvSpPr>
          <p:nvPr>
            <p:ph type="sldNum" sz="quarter" idx="12"/>
          </p:nvPr>
        </p:nvSpPr>
        <p:spPr/>
        <p:txBody>
          <a:bodyPr/>
          <a:lstStyle/>
          <a:p>
            <a:fld id="{9239890B-12B5-7A46-922A-2E4D9A66AC19}" type="slidenum">
              <a:rPr lang="en-US" smtClean="0"/>
              <a:t>‹#›</a:t>
            </a:fld>
            <a:endParaRPr lang="en-US" dirty="0"/>
          </a:p>
        </p:txBody>
      </p:sp>
    </p:spTree>
    <p:extLst>
      <p:ext uri="{BB962C8B-B14F-4D97-AF65-F5344CB8AC3E}">
        <p14:creationId xmlns:p14="http://schemas.microsoft.com/office/powerpoint/2010/main" val="3003083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ADF74-ED5B-204F-BA09-F6C0F2AA0C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9C4CE2D-19B7-594E-B063-5028B889CC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7951400-112E-0041-9DB1-DED54788C9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F1DAF8-6C84-8748-92BB-89B9CF46BADE}"/>
              </a:ext>
            </a:extLst>
          </p:cNvPr>
          <p:cNvSpPr>
            <a:spLocks noGrp="1"/>
          </p:cNvSpPr>
          <p:nvPr>
            <p:ph type="dt" sz="half" idx="10"/>
          </p:nvPr>
        </p:nvSpPr>
        <p:spPr/>
        <p:txBody>
          <a:bodyPr/>
          <a:lstStyle/>
          <a:p>
            <a:fld id="{D8EC8B0B-B1E3-994D-AD3B-D62B2AB7F611}" type="datetime1">
              <a:rPr lang="en-US" smtClean="0"/>
              <a:t>2/25/23</a:t>
            </a:fld>
            <a:endParaRPr lang="en-US" dirty="0"/>
          </a:p>
        </p:txBody>
      </p:sp>
      <p:sp>
        <p:nvSpPr>
          <p:cNvPr id="6" name="Footer Placeholder 5">
            <a:extLst>
              <a:ext uri="{FF2B5EF4-FFF2-40B4-BE49-F238E27FC236}">
                <a16:creationId xmlns:a16="http://schemas.microsoft.com/office/drawing/2014/main" id="{07D3E08B-3FFE-1444-8B3A-724F6736D67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6509FA6-D83E-DE4C-A619-31C27D0E76A9}"/>
              </a:ext>
            </a:extLst>
          </p:cNvPr>
          <p:cNvSpPr>
            <a:spLocks noGrp="1"/>
          </p:cNvSpPr>
          <p:nvPr>
            <p:ph type="sldNum" sz="quarter" idx="12"/>
          </p:nvPr>
        </p:nvSpPr>
        <p:spPr/>
        <p:txBody>
          <a:bodyPr/>
          <a:lstStyle/>
          <a:p>
            <a:fld id="{9239890B-12B5-7A46-922A-2E4D9A66AC19}" type="slidenum">
              <a:rPr lang="en-US" smtClean="0"/>
              <a:t>‹#›</a:t>
            </a:fld>
            <a:endParaRPr lang="en-US" dirty="0"/>
          </a:p>
        </p:txBody>
      </p:sp>
    </p:spTree>
    <p:extLst>
      <p:ext uri="{BB962C8B-B14F-4D97-AF65-F5344CB8AC3E}">
        <p14:creationId xmlns:p14="http://schemas.microsoft.com/office/powerpoint/2010/main" val="3273607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B2BC51-49FA-E74C-83F9-8E896AAABE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E51609-58B2-6241-A3BA-627592B582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11DC4C-147B-0244-8B1F-1D206699BF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A00016-7E29-7A4D-A876-BC6A4BF84496}" type="datetime1">
              <a:rPr lang="en-US" smtClean="0"/>
              <a:t>2/25/23</a:t>
            </a:fld>
            <a:endParaRPr lang="en-US" dirty="0"/>
          </a:p>
        </p:txBody>
      </p:sp>
      <p:sp>
        <p:nvSpPr>
          <p:cNvPr id="5" name="Footer Placeholder 4">
            <a:extLst>
              <a:ext uri="{FF2B5EF4-FFF2-40B4-BE49-F238E27FC236}">
                <a16:creationId xmlns:a16="http://schemas.microsoft.com/office/drawing/2014/main" id="{41F3699D-D67C-1141-A8EB-3AF98C5EEE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8B21267-0DCD-3248-BBDD-D871269B78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39890B-12B5-7A46-922A-2E4D9A66AC19}" type="slidenum">
              <a:rPr lang="en-US" smtClean="0"/>
              <a:t>‹#›</a:t>
            </a:fld>
            <a:endParaRPr lang="en-US" dirty="0"/>
          </a:p>
        </p:txBody>
      </p:sp>
    </p:spTree>
    <p:extLst>
      <p:ext uri="{BB962C8B-B14F-4D97-AF65-F5344CB8AC3E}">
        <p14:creationId xmlns:p14="http://schemas.microsoft.com/office/powerpoint/2010/main" val="401907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pubs.extension.oregonstate.edu/em9093/yellowjecket"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9B0D4-342B-3049-B96E-7490619A5150}"/>
              </a:ext>
            </a:extLst>
          </p:cNvPr>
          <p:cNvSpPr>
            <a:spLocks noGrp="1"/>
          </p:cNvSpPr>
          <p:nvPr>
            <p:ph type="ctrTitle"/>
          </p:nvPr>
        </p:nvSpPr>
        <p:spPr>
          <a:xfrm>
            <a:off x="1524000" y="1122363"/>
            <a:ext cx="9144000" cy="1381125"/>
          </a:xfrm>
        </p:spPr>
        <p:txBody>
          <a:bodyPr>
            <a:noAutofit/>
          </a:bodyPr>
          <a:lstStyle/>
          <a:p>
            <a:r>
              <a:rPr lang="en-US" sz="9600" b="1" dirty="0"/>
              <a:t>Yellowjackets</a:t>
            </a:r>
          </a:p>
        </p:txBody>
      </p:sp>
      <p:sp>
        <p:nvSpPr>
          <p:cNvPr id="3" name="Subtitle 2">
            <a:extLst>
              <a:ext uri="{FF2B5EF4-FFF2-40B4-BE49-F238E27FC236}">
                <a16:creationId xmlns:a16="http://schemas.microsoft.com/office/drawing/2014/main" id="{F98F4E4E-ACFA-0342-AEF3-D568A1A672D2}"/>
              </a:ext>
            </a:extLst>
          </p:cNvPr>
          <p:cNvSpPr>
            <a:spLocks noGrp="1"/>
          </p:cNvSpPr>
          <p:nvPr>
            <p:ph type="subTitle" idx="1"/>
          </p:nvPr>
        </p:nvSpPr>
        <p:spPr>
          <a:xfrm>
            <a:off x="1509486" y="2619632"/>
            <a:ext cx="9144000" cy="3082678"/>
          </a:xfrm>
        </p:spPr>
        <p:txBody>
          <a:bodyPr/>
          <a:lstStyle/>
          <a:p>
            <a:pPr algn="ctr"/>
            <a:r>
              <a:rPr lang="en-US" sz="3600" b="1" dirty="0"/>
              <a:t>Portland Urban Beekeepers</a:t>
            </a:r>
          </a:p>
          <a:p>
            <a:pPr algn="ctr"/>
            <a:r>
              <a:rPr lang="en-US" sz="2800" dirty="0"/>
              <a:t>March 1, 2023</a:t>
            </a:r>
          </a:p>
          <a:p>
            <a:r>
              <a:rPr lang="en-US" sz="2800" dirty="0"/>
              <a:t>Brian Fackler</a:t>
            </a:r>
          </a:p>
          <a:p>
            <a:r>
              <a:rPr lang="en-US" sz="1600" dirty="0"/>
              <a:t>Cornell University Master Beekeeper</a:t>
            </a:r>
          </a:p>
          <a:p>
            <a:r>
              <a:rPr lang="en-US" sz="1600" dirty="0"/>
              <a:t>Washington State Master Beekeeper</a:t>
            </a:r>
          </a:p>
          <a:p>
            <a:endParaRPr lang="en-US" sz="1600" dirty="0"/>
          </a:p>
          <a:p>
            <a:endParaRPr lang="en-US" dirty="0"/>
          </a:p>
        </p:txBody>
      </p:sp>
      <p:sp>
        <p:nvSpPr>
          <p:cNvPr id="4" name="Slide Number Placeholder 3">
            <a:extLst>
              <a:ext uri="{FF2B5EF4-FFF2-40B4-BE49-F238E27FC236}">
                <a16:creationId xmlns:a16="http://schemas.microsoft.com/office/drawing/2014/main" id="{C15142EA-0CFA-7741-8F8E-F436DC0580DF}"/>
              </a:ext>
            </a:extLst>
          </p:cNvPr>
          <p:cNvSpPr>
            <a:spLocks noGrp="1"/>
          </p:cNvSpPr>
          <p:nvPr>
            <p:ph type="sldNum" sz="quarter" idx="12"/>
          </p:nvPr>
        </p:nvSpPr>
        <p:spPr/>
        <p:txBody>
          <a:bodyPr/>
          <a:lstStyle/>
          <a:p>
            <a:fld id="{9239890B-12B5-7A46-922A-2E4D9A66AC19}" type="slidenum">
              <a:rPr lang="en-US" smtClean="0"/>
              <a:t>1</a:t>
            </a:fld>
            <a:endParaRPr lang="en-US" dirty="0"/>
          </a:p>
        </p:txBody>
      </p:sp>
      <p:pic>
        <p:nvPicPr>
          <p:cNvPr id="7" name="Picture 6">
            <a:extLst>
              <a:ext uri="{FF2B5EF4-FFF2-40B4-BE49-F238E27FC236}">
                <a16:creationId xmlns:a16="http://schemas.microsoft.com/office/drawing/2014/main" id="{14D6A357-7C5B-1BA8-5A52-B5F7F5407C6F}"/>
              </a:ext>
            </a:extLst>
          </p:cNvPr>
          <p:cNvPicPr>
            <a:picLocks noChangeAspect="1"/>
          </p:cNvPicPr>
          <p:nvPr/>
        </p:nvPicPr>
        <p:blipFill>
          <a:blip r:embed="rId3"/>
          <a:stretch>
            <a:fillRect/>
          </a:stretch>
        </p:blipFill>
        <p:spPr>
          <a:xfrm>
            <a:off x="742748" y="3243371"/>
            <a:ext cx="2799003" cy="2575083"/>
          </a:xfrm>
          <a:prstGeom prst="rect">
            <a:avLst/>
          </a:prstGeom>
        </p:spPr>
      </p:pic>
      <p:pic>
        <p:nvPicPr>
          <p:cNvPr id="9" name="Picture 8">
            <a:extLst>
              <a:ext uri="{FF2B5EF4-FFF2-40B4-BE49-F238E27FC236}">
                <a16:creationId xmlns:a16="http://schemas.microsoft.com/office/drawing/2014/main" id="{AC798E4F-B517-7245-47E1-66195A42F03C}"/>
              </a:ext>
            </a:extLst>
          </p:cNvPr>
          <p:cNvPicPr>
            <a:picLocks noChangeAspect="1"/>
          </p:cNvPicPr>
          <p:nvPr/>
        </p:nvPicPr>
        <p:blipFill>
          <a:blip r:embed="rId4"/>
          <a:stretch>
            <a:fillRect/>
          </a:stretch>
        </p:blipFill>
        <p:spPr>
          <a:xfrm>
            <a:off x="8498605" y="3243371"/>
            <a:ext cx="3345635" cy="2222283"/>
          </a:xfrm>
          <a:prstGeom prst="rect">
            <a:avLst/>
          </a:prstGeom>
        </p:spPr>
      </p:pic>
    </p:spTree>
    <p:extLst>
      <p:ext uri="{BB962C8B-B14F-4D97-AF65-F5344CB8AC3E}">
        <p14:creationId xmlns:p14="http://schemas.microsoft.com/office/powerpoint/2010/main" val="3577052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650714-84AC-3F4B-81F3-843F4E3BA3AB}"/>
              </a:ext>
            </a:extLst>
          </p:cNvPr>
          <p:cNvSpPr>
            <a:spLocks noGrp="1"/>
          </p:cNvSpPr>
          <p:nvPr>
            <p:ph type="sldNum" sz="quarter" idx="12"/>
          </p:nvPr>
        </p:nvSpPr>
        <p:spPr/>
        <p:txBody>
          <a:bodyPr/>
          <a:lstStyle/>
          <a:p>
            <a:fld id="{9239890B-12B5-7A46-922A-2E4D9A66AC19}" type="slidenum">
              <a:rPr lang="en-US" smtClean="0"/>
              <a:t>10</a:t>
            </a:fld>
            <a:endParaRPr lang="en-US" dirty="0"/>
          </a:p>
        </p:txBody>
      </p:sp>
      <p:sp>
        <p:nvSpPr>
          <p:cNvPr id="4" name="TextBox 3">
            <a:extLst>
              <a:ext uri="{FF2B5EF4-FFF2-40B4-BE49-F238E27FC236}">
                <a16:creationId xmlns:a16="http://schemas.microsoft.com/office/drawing/2014/main" id="{D24E83C8-986C-4448-A441-95ABE14F7A05}"/>
              </a:ext>
            </a:extLst>
          </p:cNvPr>
          <p:cNvSpPr txBox="1"/>
          <p:nvPr/>
        </p:nvSpPr>
        <p:spPr>
          <a:xfrm>
            <a:off x="399904" y="479130"/>
            <a:ext cx="10280073" cy="769441"/>
          </a:xfrm>
          <a:prstGeom prst="rect">
            <a:avLst/>
          </a:prstGeom>
          <a:noFill/>
        </p:spPr>
        <p:txBody>
          <a:bodyPr wrap="square" rtlCol="0">
            <a:spAutoFit/>
          </a:bodyPr>
          <a:lstStyle/>
          <a:p>
            <a:pPr algn="ctr"/>
            <a:r>
              <a:rPr lang="en-US" sz="4400" b="1" dirty="0">
                <a:latin typeface="+mj-lt"/>
              </a:rPr>
              <a:t>Key Points to Take Home </a:t>
            </a:r>
          </a:p>
        </p:txBody>
      </p:sp>
      <p:pic>
        <p:nvPicPr>
          <p:cNvPr id="10" name="Picture 9">
            <a:extLst>
              <a:ext uri="{FF2B5EF4-FFF2-40B4-BE49-F238E27FC236}">
                <a16:creationId xmlns:a16="http://schemas.microsoft.com/office/drawing/2014/main" id="{2351FC22-C631-23D3-57FB-77DB430F7220}"/>
              </a:ext>
            </a:extLst>
          </p:cNvPr>
          <p:cNvPicPr>
            <a:picLocks noChangeAspect="1"/>
          </p:cNvPicPr>
          <p:nvPr/>
        </p:nvPicPr>
        <p:blipFill>
          <a:blip r:embed="rId3"/>
          <a:stretch>
            <a:fillRect/>
          </a:stretch>
        </p:blipFill>
        <p:spPr>
          <a:xfrm>
            <a:off x="9237810" y="2151638"/>
            <a:ext cx="2216700" cy="3554255"/>
          </a:xfrm>
          <a:prstGeom prst="rect">
            <a:avLst/>
          </a:prstGeom>
        </p:spPr>
      </p:pic>
      <p:sp>
        <p:nvSpPr>
          <p:cNvPr id="3" name="TextBox 2">
            <a:extLst>
              <a:ext uri="{FF2B5EF4-FFF2-40B4-BE49-F238E27FC236}">
                <a16:creationId xmlns:a16="http://schemas.microsoft.com/office/drawing/2014/main" id="{7E832378-F277-7CD9-E823-C8B72CB9C31B}"/>
              </a:ext>
            </a:extLst>
          </p:cNvPr>
          <p:cNvSpPr txBox="1"/>
          <p:nvPr/>
        </p:nvSpPr>
        <p:spPr>
          <a:xfrm>
            <a:off x="737491" y="1930400"/>
            <a:ext cx="8677442" cy="1815882"/>
          </a:xfrm>
          <a:prstGeom prst="rect">
            <a:avLst/>
          </a:prstGeom>
          <a:noFill/>
        </p:spPr>
        <p:txBody>
          <a:bodyPr wrap="square" rtlCol="0">
            <a:spAutoFit/>
          </a:bodyPr>
          <a:lstStyle/>
          <a:p>
            <a:r>
              <a:rPr lang="en-US" sz="2800" dirty="0"/>
              <a:t>Yellowjackets are a threat to both humans and honey bees</a:t>
            </a:r>
          </a:p>
          <a:p>
            <a:r>
              <a:rPr lang="en-US" sz="2800" dirty="0"/>
              <a:t>You can control yellowjackets with integrated Pest Control</a:t>
            </a:r>
          </a:p>
          <a:p>
            <a:r>
              <a:rPr lang="en-US" sz="2800" dirty="0"/>
              <a:t>Success requires your pro-active season long effort</a:t>
            </a:r>
          </a:p>
          <a:p>
            <a:r>
              <a:rPr lang="en-US" sz="2800" dirty="0"/>
              <a:t>Your bees will appreciate your control of this pest</a:t>
            </a:r>
          </a:p>
        </p:txBody>
      </p:sp>
    </p:spTree>
    <p:extLst>
      <p:ext uri="{BB962C8B-B14F-4D97-AF65-F5344CB8AC3E}">
        <p14:creationId xmlns:p14="http://schemas.microsoft.com/office/powerpoint/2010/main" val="706274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E30C6D-8E11-5B4B-B727-13528EADBF88}"/>
              </a:ext>
            </a:extLst>
          </p:cNvPr>
          <p:cNvSpPr txBox="1"/>
          <p:nvPr/>
        </p:nvSpPr>
        <p:spPr>
          <a:xfrm>
            <a:off x="365760" y="319722"/>
            <a:ext cx="11460480" cy="11787842"/>
          </a:xfrm>
          <a:prstGeom prst="rect">
            <a:avLst/>
          </a:prstGeom>
          <a:noFill/>
        </p:spPr>
        <p:txBody>
          <a:bodyPr wrap="square" rtlCol="0">
            <a:spAutoFit/>
          </a:bodyPr>
          <a:lstStyle/>
          <a:p>
            <a:pPr algn="ctr"/>
            <a:r>
              <a:rPr lang="en-US" sz="3600" b="1" dirty="0">
                <a:latin typeface="+mj-lt"/>
              </a:rPr>
              <a:t>References</a:t>
            </a:r>
          </a:p>
          <a:p>
            <a:endParaRPr lang="en-US" sz="1600" b="1" dirty="0">
              <a:latin typeface="+mj-lt"/>
            </a:endParaRPr>
          </a:p>
          <a:p>
            <a:r>
              <a:rPr lang="en-US" sz="1600" b="1" dirty="0">
                <a:latin typeface="+mj-lt"/>
              </a:rPr>
              <a:t>Honey Bee Biology and Beekeeping, third edition 2022 by D.W. Caron and L.J. Connor – pages 57</a:t>
            </a:r>
          </a:p>
          <a:p>
            <a:endParaRPr lang="en-US" sz="1600" b="1" dirty="0">
              <a:latin typeface="+mj-lt"/>
            </a:endParaRPr>
          </a:p>
          <a:p>
            <a:r>
              <a:rPr lang="en-US" sz="1600" b="1" dirty="0">
                <a:latin typeface="+mj-lt"/>
              </a:rPr>
              <a:t>Honey Bee Disease &amp; Pests, Canadian Association of Professional Apiculturists by D. Ostermann &amp; G. Williams – pages 41-42</a:t>
            </a:r>
          </a:p>
          <a:p>
            <a:endParaRPr lang="en-US" sz="1600" b="1" dirty="0">
              <a:latin typeface="+mj-lt"/>
            </a:endParaRPr>
          </a:p>
          <a:p>
            <a:r>
              <a:rPr lang="en-US" sz="1600" b="1" dirty="0">
                <a:latin typeface="+mj-lt"/>
              </a:rPr>
              <a:t>What Do You Know everything you’ve ever wanted to know about honey bees, beekeeping and the world they inhabit, 2003 by C. H. Collison – pages  5-27</a:t>
            </a:r>
          </a:p>
          <a:p>
            <a:endParaRPr lang="en-US" sz="1600" b="1" dirty="0">
              <a:latin typeface="+mj-lt"/>
            </a:endParaRPr>
          </a:p>
          <a:p>
            <a:r>
              <a:rPr lang="en-US" sz="1600" b="1" dirty="0">
                <a:latin typeface="+mj-lt"/>
              </a:rPr>
              <a:t>ABC and XYZ of Bee Culture 42</a:t>
            </a:r>
            <a:r>
              <a:rPr lang="en-US" sz="1600" b="1" baseline="30000" dirty="0">
                <a:latin typeface="+mj-lt"/>
              </a:rPr>
              <a:t>nd</a:t>
            </a:r>
            <a:r>
              <a:rPr lang="en-US" sz="1600" b="1" dirty="0">
                <a:latin typeface="+mj-lt"/>
              </a:rPr>
              <a:t> edition 2020 – pages 428-429</a:t>
            </a:r>
          </a:p>
          <a:p>
            <a:endParaRPr lang="en-US" sz="1600" b="1" dirty="0">
              <a:latin typeface="+mj-lt"/>
            </a:endParaRPr>
          </a:p>
          <a:p>
            <a:r>
              <a:rPr lang="en-US" sz="1600" b="1" dirty="0">
                <a:latin typeface="+mj-lt"/>
              </a:rPr>
              <a:t>Yellowjacket – Oregon State University </a:t>
            </a:r>
            <a:r>
              <a:rPr lang="en-US" sz="1600" b="1" dirty="0">
                <a:latin typeface="+mj-lt"/>
                <a:hlinkClick r:id="rId3"/>
              </a:rPr>
              <a:t>https://pubs.extension.oregonstate.edu/em9093/yellowjecket</a:t>
            </a:r>
            <a:endParaRPr lang="en-US" sz="1600" b="1" dirty="0">
              <a:latin typeface="+mj-lt"/>
            </a:endParaRPr>
          </a:p>
          <a:p>
            <a:endParaRPr lang="en-US" sz="1600" b="1" dirty="0">
              <a:latin typeface="+mj-lt"/>
            </a:endParaRPr>
          </a:p>
          <a:p>
            <a:r>
              <a:rPr lang="en-US" sz="1600" b="1" dirty="0">
                <a:latin typeface="+mj-lt"/>
              </a:rPr>
              <a:t>Protecting Honey Bees from Yellowjacket Wasps – Oregon State University – EM 9211 July 2018 – C. Breece, </a:t>
            </a:r>
          </a:p>
          <a:p>
            <a:r>
              <a:rPr lang="en-US" sz="1600" b="1" dirty="0">
                <a:latin typeface="+mj-lt"/>
              </a:rPr>
              <a:t>D. Wyns and R. Sagili</a:t>
            </a:r>
          </a:p>
          <a:p>
            <a:endParaRPr lang="en-US" sz="1600" b="1" dirty="0">
              <a:latin typeface="+mj-lt"/>
            </a:endParaRPr>
          </a:p>
          <a:p>
            <a:endParaRPr lang="en-US" sz="1600" b="1" dirty="0">
              <a:latin typeface="+mj-lt"/>
            </a:endParaRPr>
          </a:p>
          <a:p>
            <a:endParaRPr lang="en-US" sz="1600" b="1" dirty="0">
              <a:latin typeface="+mj-lt"/>
            </a:endParaRPr>
          </a:p>
          <a:p>
            <a:endParaRPr lang="en-US" sz="1400" b="1" dirty="0">
              <a:latin typeface="+mj-lt"/>
            </a:endParaRPr>
          </a:p>
          <a:p>
            <a:endParaRPr lang="en-US" sz="1400" b="1" dirty="0">
              <a:latin typeface="+mj-lt"/>
            </a:endParaRPr>
          </a:p>
          <a:p>
            <a:endParaRPr lang="en-US" sz="1400" b="1" dirty="0">
              <a:latin typeface="+mj-lt"/>
            </a:endParaRPr>
          </a:p>
          <a:p>
            <a:endParaRPr lang="en-US" sz="3200"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3" name="Slide Number Placeholder 2">
            <a:extLst>
              <a:ext uri="{FF2B5EF4-FFF2-40B4-BE49-F238E27FC236}">
                <a16:creationId xmlns:a16="http://schemas.microsoft.com/office/drawing/2014/main" id="{B24DFC0E-7A06-1542-8500-FBE8382EFFD8}"/>
              </a:ext>
            </a:extLst>
          </p:cNvPr>
          <p:cNvSpPr>
            <a:spLocks noGrp="1"/>
          </p:cNvSpPr>
          <p:nvPr>
            <p:ph type="sldNum" sz="quarter" idx="12"/>
          </p:nvPr>
        </p:nvSpPr>
        <p:spPr/>
        <p:txBody>
          <a:bodyPr/>
          <a:lstStyle/>
          <a:p>
            <a:fld id="{9239890B-12B5-7A46-922A-2E4D9A66AC19}" type="slidenum">
              <a:rPr lang="en-US" smtClean="0"/>
              <a:t>11</a:t>
            </a:fld>
            <a:endParaRPr lang="en-US" dirty="0"/>
          </a:p>
        </p:txBody>
      </p:sp>
      <p:pic>
        <p:nvPicPr>
          <p:cNvPr id="5" name="Picture 4">
            <a:extLst>
              <a:ext uri="{FF2B5EF4-FFF2-40B4-BE49-F238E27FC236}">
                <a16:creationId xmlns:a16="http://schemas.microsoft.com/office/drawing/2014/main" id="{8BEE47C6-69E7-1430-7CE4-C2BBE6E90AE5}"/>
              </a:ext>
            </a:extLst>
          </p:cNvPr>
          <p:cNvPicPr>
            <a:picLocks noChangeAspect="1"/>
          </p:cNvPicPr>
          <p:nvPr/>
        </p:nvPicPr>
        <p:blipFill>
          <a:blip r:embed="rId4"/>
          <a:stretch>
            <a:fillRect/>
          </a:stretch>
        </p:blipFill>
        <p:spPr>
          <a:xfrm>
            <a:off x="10701442" y="3925824"/>
            <a:ext cx="1124798" cy="2292858"/>
          </a:xfrm>
          <a:prstGeom prst="rect">
            <a:avLst/>
          </a:prstGeom>
        </p:spPr>
      </p:pic>
    </p:spTree>
    <p:extLst>
      <p:ext uri="{BB962C8B-B14F-4D97-AF65-F5344CB8AC3E}">
        <p14:creationId xmlns:p14="http://schemas.microsoft.com/office/powerpoint/2010/main" val="4191552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29AF995-1979-4DDF-BA61-31973B71B5C6}"/>
              </a:ext>
            </a:extLst>
          </p:cNvPr>
          <p:cNvSpPr>
            <a:spLocks noGrp="1"/>
          </p:cNvSpPr>
          <p:nvPr>
            <p:ph type="sldNum" sz="quarter" idx="12"/>
          </p:nvPr>
        </p:nvSpPr>
        <p:spPr/>
        <p:txBody>
          <a:bodyPr/>
          <a:lstStyle/>
          <a:p>
            <a:fld id="{9239890B-12B5-7A46-922A-2E4D9A66AC19}" type="slidenum">
              <a:rPr lang="en-US" smtClean="0"/>
              <a:t>12</a:t>
            </a:fld>
            <a:endParaRPr lang="en-US" dirty="0"/>
          </a:p>
        </p:txBody>
      </p:sp>
      <p:sp>
        <p:nvSpPr>
          <p:cNvPr id="3" name="TextBox 2">
            <a:extLst>
              <a:ext uri="{FF2B5EF4-FFF2-40B4-BE49-F238E27FC236}">
                <a16:creationId xmlns:a16="http://schemas.microsoft.com/office/drawing/2014/main" id="{07638A7C-8462-8EA9-5743-24829C81AB75}"/>
              </a:ext>
            </a:extLst>
          </p:cNvPr>
          <p:cNvSpPr txBox="1"/>
          <p:nvPr/>
        </p:nvSpPr>
        <p:spPr>
          <a:xfrm>
            <a:off x="4382219" y="2380891"/>
            <a:ext cx="2568973" cy="707886"/>
          </a:xfrm>
          <a:prstGeom prst="rect">
            <a:avLst/>
          </a:prstGeom>
          <a:noFill/>
        </p:spPr>
        <p:txBody>
          <a:bodyPr wrap="none" rtlCol="0">
            <a:spAutoFit/>
          </a:bodyPr>
          <a:lstStyle/>
          <a:p>
            <a:r>
              <a:rPr lang="en-US" sz="4000" b="1" dirty="0"/>
              <a:t>Questions?</a:t>
            </a:r>
          </a:p>
        </p:txBody>
      </p:sp>
      <p:pic>
        <p:nvPicPr>
          <p:cNvPr id="9" name="Picture 8">
            <a:extLst>
              <a:ext uri="{FF2B5EF4-FFF2-40B4-BE49-F238E27FC236}">
                <a16:creationId xmlns:a16="http://schemas.microsoft.com/office/drawing/2014/main" id="{F6840640-813A-E3D6-9325-27F031D93F85}"/>
              </a:ext>
            </a:extLst>
          </p:cNvPr>
          <p:cNvPicPr>
            <a:picLocks noChangeAspect="1"/>
          </p:cNvPicPr>
          <p:nvPr/>
        </p:nvPicPr>
        <p:blipFill>
          <a:blip r:embed="rId3"/>
          <a:stretch>
            <a:fillRect/>
          </a:stretch>
        </p:blipFill>
        <p:spPr>
          <a:xfrm>
            <a:off x="6964211" y="1766171"/>
            <a:ext cx="4756410" cy="3805128"/>
          </a:xfrm>
          <a:prstGeom prst="rect">
            <a:avLst/>
          </a:prstGeom>
        </p:spPr>
      </p:pic>
    </p:spTree>
    <p:extLst>
      <p:ext uri="{BB962C8B-B14F-4D97-AF65-F5344CB8AC3E}">
        <p14:creationId xmlns:p14="http://schemas.microsoft.com/office/powerpoint/2010/main" val="1557030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F14C48-1BE7-436B-ED91-14C3E95D0930}"/>
              </a:ext>
            </a:extLst>
          </p:cNvPr>
          <p:cNvSpPr>
            <a:spLocks noGrp="1"/>
          </p:cNvSpPr>
          <p:nvPr>
            <p:ph type="sldNum" sz="quarter" idx="12"/>
          </p:nvPr>
        </p:nvSpPr>
        <p:spPr/>
        <p:txBody>
          <a:bodyPr/>
          <a:lstStyle/>
          <a:p>
            <a:fld id="{9239890B-12B5-7A46-922A-2E4D9A66AC19}" type="slidenum">
              <a:rPr lang="en-US" smtClean="0"/>
              <a:t>2</a:t>
            </a:fld>
            <a:endParaRPr lang="en-US" dirty="0"/>
          </a:p>
        </p:txBody>
      </p:sp>
      <p:sp>
        <p:nvSpPr>
          <p:cNvPr id="3" name="TextBox 2">
            <a:extLst>
              <a:ext uri="{FF2B5EF4-FFF2-40B4-BE49-F238E27FC236}">
                <a16:creationId xmlns:a16="http://schemas.microsoft.com/office/drawing/2014/main" id="{87E5B985-B2F3-750B-1DB5-6ADA64295B6F}"/>
              </a:ext>
            </a:extLst>
          </p:cNvPr>
          <p:cNvSpPr txBox="1"/>
          <p:nvPr/>
        </p:nvSpPr>
        <p:spPr>
          <a:xfrm>
            <a:off x="690282" y="629848"/>
            <a:ext cx="10811436" cy="707886"/>
          </a:xfrm>
          <a:prstGeom prst="rect">
            <a:avLst/>
          </a:prstGeom>
          <a:noFill/>
        </p:spPr>
        <p:txBody>
          <a:bodyPr wrap="square" rtlCol="0">
            <a:spAutoFit/>
          </a:bodyPr>
          <a:lstStyle/>
          <a:p>
            <a:pPr algn="ctr"/>
            <a:r>
              <a:rPr lang="en-US" sz="4000" b="1" dirty="0">
                <a:latin typeface="+mj-lt"/>
              </a:rPr>
              <a:t>Agenda</a:t>
            </a:r>
          </a:p>
        </p:txBody>
      </p:sp>
      <p:sp>
        <p:nvSpPr>
          <p:cNvPr id="4" name="TextBox 3">
            <a:extLst>
              <a:ext uri="{FF2B5EF4-FFF2-40B4-BE49-F238E27FC236}">
                <a16:creationId xmlns:a16="http://schemas.microsoft.com/office/drawing/2014/main" id="{F0328A76-3B35-74C9-1FD7-E37A2E4FB11C}"/>
              </a:ext>
            </a:extLst>
          </p:cNvPr>
          <p:cNvSpPr txBox="1"/>
          <p:nvPr/>
        </p:nvSpPr>
        <p:spPr>
          <a:xfrm>
            <a:off x="932574" y="1679769"/>
            <a:ext cx="8523681" cy="646331"/>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8" name="Picture 7">
            <a:extLst>
              <a:ext uri="{FF2B5EF4-FFF2-40B4-BE49-F238E27FC236}">
                <a16:creationId xmlns:a16="http://schemas.microsoft.com/office/drawing/2014/main" id="{F0A10EE0-76AB-7D79-FA1F-10ACE048F2AA}"/>
              </a:ext>
            </a:extLst>
          </p:cNvPr>
          <p:cNvPicPr>
            <a:picLocks noChangeAspect="1"/>
          </p:cNvPicPr>
          <p:nvPr/>
        </p:nvPicPr>
        <p:blipFill>
          <a:blip r:embed="rId3"/>
          <a:stretch>
            <a:fillRect/>
          </a:stretch>
        </p:blipFill>
        <p:spPr>
          <a:xfrm>
            <a:off x="7463470" y="2243298"/>
            <a:ext cx="3985569" cy="3124686"/>
          </a:xfrm>
          <a:prstGeom prst="rect">
            <a:avLst/>
          </a:prstGeom>
        </p:spPr>
      </p:pic>
      <p:sp>
        <p:nvSpPr>
          <p:cNvPr id="5" name="TextBox 4">
            <a:extLst>
              <a:ext uri="{FF2B5EF4-FFF2-40B4-BE49-F238E27FC236}">
                <a16:creationId xmlns:a16="http://schemas.microsoft.com/office/drawing/2014/main" id="{7FA10928-F18E-EC78-0C47-9827AA71A07B}"/>
              </a:ext>
            </a:extLst>
          </p:cNvPr>
          <p:cNvSpPr txBox="1"/>
          <p:nvPr/>
        </p:nvSpPr>
        <p:spPr>
          <a:xfrm>
            <a:off x="838199" y="1490133"/>
            <a:ext cx="6341534" cy="5478423"/>
          </a:xfrm>
          <a:prstGeom prst="rect">
            <a:avLst/>
          </a:prstGeom>
          <a:noFill/>
        </p:spPr>
        <p:txBody>
          <a:bodyPr wrap="square" rtlCol="0">
            <a:spAutoFit/>
          </a:bodyPr>
          <a:lstStyle/>
          <a:p>
            <a:r>
              <a:rPr lang="en-US" sz="3600" b="1" dirty="0"/>
              <a:t>What are Yellowjackets</a:t>
            </a:r>
          </a:p>
          <a:p>
            <a:r>
              <a:rPr lang="en-US" sz="3600" b="1" dirty="0"/>
              <a:t>Identification</a:t>
            </a:r>
          </a:p>
          <a:p>
            <a:r>
              <a:rPr lang="en-US" sz="3600" b="1" dirty="0"/>
              <a:t>Foraging</a:t>
            </a:r>
          </a:p>
          <a:p>
            <a:r>
              <a:rPr lang="en-US" sz="3600" b="1" dirty="0"/>
              <a:t>Life Cycle and Behavior</a:t>
            </a:r>
          </a:p>
          <a:p>
            <a:r>
              <a:rPr lang="en-US" sz="3600" b="1" dirty="0"/>
              <a:t>Integrated Pest Management</a:t>
            </a:r>
          </a:p>
          <a:p>
            <a:pPr marL="342900" indent="-342900">
              <a:buFont typeface="Arial" panose="020B0604020202020204" pitchFamily="34" charset="0"/>
              <a:buChar char="•"/>
            </a:pPr>
            <a:r>
              <a:rPr lang="en-US" sz="3600" b="1" dirty="0"/>
              <a:t>Cultural Control</a:t>
            </a:r>
          </a:p>
          <a:p>
            <a:pPr marL="342900" indent="-342900">
              <a:buFont typeface="Arial" panose="020B0604020202020204" pitchFamily="34" charset="0"/>
              <a:buChar char="•"/>
            </a:pPr>
            <a:r>
              <a:rPr lang="en-US" sz="3600" b="1" dirty="0"/>
              <a:t>Physical Control</a:t>
            </a:r>
          </a:p>
          <a:p>
            <a:pPr marL="342900" indent="-342900">
              <a:buFont typeface="Arial" panose="020B0604020202020204" pitchFamily="34" charset="0"/>
              <a:buChar char="•"/>
            </a:pPr>
            <a:r>
              <a:rPr lang="en-US" sz="3600" b="1" dirty="0"/>
              <a:t>Chemical Control</a:t>
            </a:r>
          </a:p>
          <a:p>
            <a:endParaRPr lang="en-US" sz="2200" b="1" dirty="0"/>
          </a:p>
          <a:p>
            <a:endParaRPr lang="en-US" sz="2200" b="1" dirty="0"/>
          </a:p>
          <a:p>
            <a:endParaRPr lang="en-US" dirty="0"/>
          </a:p>
        </p:txBody>
      </p:sp>
    </p:spTree>
    <p:extLst>
      <p:ext uri="{BB962C8B-B14F-4D97-AF65-F5344CB8AC3E}">
        <p14:creationId xmlns:p14="http://schemas.microsoft.com/office/powerpoint/2010/main" val="2400771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406370E-34DB-44F9-0469-77C17041CA08}"/>
              </a:ext>
            </a:extLst>
          </p:cNvPr>
          <p:cNvSpPr>
            <a:spLocks noGrp="1"/>
          </p:cNvSpPr>
          <p:nvPr>
            <p:ph type="sldNum" sz="quarter" idx="12"/>
          </p:nvPr>
        </p:nvSpPr>
        <p:spPr/>
        <p:txBody>
          <a:bodyPr/>
          <a:lstStyle/>
          <a:p>
            <a:fld id="{9239890B-12B5-7A46-922A-2E4D9A66AC19}" type="slidenum">
              <a:rPr lang="en-US" smtClean="0"/>
              <a:t>3</a:t>
            </a:fld>
            <a:endParaRPr lang="en-US" dirty="0"/>
          </a:p>
        </p:txBody>
      </p:sp>
      <p:sp>
        <p:nvSpPr>
          <p:cNvPr id="3" name="TextBox 2">
            <a:extLst>
              <a:ext uri="{FF2B5EF4-FFF2-40B4-BE49-F238E27FC236}">
                <a16:creationId xmlns:a16="http://schemas.microsoft.com/office/drawing/2014/main" id="{D3BFB201-B284-C554-2F75-50BF0F41676F}"/>
              </a:ext>
            </a:extLst>
          </p:cNvPr>
          <p:cNvSpPr txBox="1"/>
          <p:nvPr/>
        </p:nvSpPr>
        <p:spPr>
          <a:xfrm>
            <a:off x="524932" y="592668"/>
            <a:ext cx="10828867" cy="5139869"/>
          </a:xfrm>
          <a:prstGeom prst="rect">
            <a:avLst/>
          </a:prstGeom>
          <a:noFill/>
        </p:spPr>
        <p:txBody>
          <a:bodyPr wrap="square" rtlCol="0">
            <a:spAutoFit/>
          </a:bodyPr>
          <a:lstStyle/>
          <a:p>
            <a:pPr algn="ctr"/>
            <a:r>
              <a:rPr lang="en-US" sz="3200" b="1" dirty="0"/>
              <a:t>Identification</a:t>
            </a:r>
          </a:p>
          <a:p>
            <a:r>
              <a:rPr lang="en-US" sz="2800" dirty="0"/>
              <a:t>Common name for social predatory wasps  of the genera western yellowjacket (Vespula Pensylvanica), German yellowjacket (Vespula Germanicaa0 and Common yellowjacket (Vespula Vulgaris) with distinctive alternating black and yellow stripes – workers ½” long – queen ¾” long -  narrow body with pinched waist - hairless body and smooth legs – fierce and most common insects to sting humans – the stinger barbs are smaller than honey bee’s and usually does not become fixed in flesh and can be withdrawn to sting again.  </a:t>
            </a:r>
          </a:p>
          <a:p>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9BF53CFF-3AE8-2E20-004C-F11D4D34107E}"/>
              </a:ext>
            </a:extLst>
          </p:cNvPr>
          <p:cNvPicPr>
            <a:picLocks noChangeAspect="1"/>
          </p:cNvPicPr>
          <p:nvPr/>
        </p:nvPicPr>
        <p:blipFill>
          <a:blip r:embed="rId3"/>
          <a:stretch>
            <a:fillRect/>
          </a:stretch>
        </p:blipFill>
        <p:spPr>
          <a:xfrm>
            <a:off x="1179045" y="4673600"/>
            <a:ext cx="3865778" cy="1682750"/>
          </a:xfrm>
          <a:prstGeom prst="rect">
            <a:avLst/>
          </a:prstGeom>
        </p:spPr>
      </p:pic>
      <p:pic>
        <p:nvPicPr>
          <p:cNvPr id="7" name="Picture 6">
            <a:extLst>
              <a:ext uri="{FF2B5EF4-FFF2-40B4-BE49-F238E27FC236}">
                <a16:creationId xmlns:a16="http://schemas.microsoft.com/office/drawing/2014/main" id="{A39426DA-CA11-3357-0ABD-3276336E9F57}"/>
              </a:ext>
            </a:extLst>
          </p:cNvPr>
          <p:cNvPicPr>
            <a:picLocks noChangeAspect="1"/>
          </p:cNvPicPr>
          <p:nvPr/>
        </p:nvPicPr>
        <p:blipFill>
          <a:blip r:embed="rId4"/>
          <a:stretch>
            <a:fillRect/>
          </a:stretch>
        </p:blipFill>
        <p:spPr>
          <a:xfrm>
            <a:off x="5939365" y="4697715"/>
            <a:ext cx="4258845" cy="1828799"/>
          </a:xfrm>
          <a:prstGeom prst="rect">
            <a:avLst/>
          </a:prstGeom>
        </p:spPr>
      </p:pic>
    </p:spTree>
    <p:extLst>
      <p:ext uri="{BB962C8B-B14F-4D97-AF65-F5344CB8AC3E}">
        <p14:creationId xmlns:p14="http://schemas.microsoft.com/office/powerpoint/2010/main" val="2135627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4D8048-7889-F1B2-3003-066E743A0EC7}"/>
              </a:ext>
            </a:extLst>
          </p:cNvPr>
          <p:cNvSpPr>
            <a:spLocks noGrp="1"/>
          </p:cNvSpPr>
          <p:nvPr>
            <p:ph type="sldNum" sz="quarter" idx="12"/>
          </p:nvPr>
        </p:nvSpPr>
        <p:spPr/>
        <p:txBody>
          <a:bodyPr/>
          <a:lstStyle/>
          <a:p>
            <a:fld id="{9239890B-12B5-7A46-922A-2E4D9A66AC19}" type="slidenum">
              <a:rPr lang="en-US" smtClean="0"/>
              <a:t>4</a:t>
            </a:fld>
            <a:endParaRPr lang="en-US" dirty="0"/>
          </a:p>
        </p:txBody>
      </p:sp>
      <p:sp>
        <p:nvSpPr>
          <p:cNvPr id="3" name="TextBox 2">
            <a:extLst>
              <a:ext uri="{FF2B5EF4-FFF2-40B4-BE49-F238E27FC236}">
                <a16:creationId xmlns:a16="http://schemas.microsoft.com/office/drawing/2014/main" id="{68BB66F3-5A5B-BE1D-E53B-C64A066C9CAE}"/>
              </a:ext>
            </a:extLst>
          </p:cNvPr>
          <p:cNvSpPr txBox="1"/>
          <p:nvPr/>
        </p:nvSpPr>
        <p:spPr>
          <a:xfrm>
            <a:off x="965200" y="999067"/>
            <a:ext cx="10388600" cy="4093428"/>
          </a:xfrm>
          <a:prstGeom prst="rect">
            <a:avLst/>
          </a:prstGeom>
          <a:noFill/>
        </p:spPr>
        <p:txBody>
          <a:bodyPr wrap="square" rtlCol="0">
            <a:spAutoFit/>
          </a:bodyPr>
          <a:lstStyle/>
          <a:p>
            <a:pPr algn="ctr"/>
            <a:r>
              <a:rPr lang="en-US" sz="3600" dirty="0"/>
              <a:t>Foraging</a:t>
            </a:r>
          </a:p>
          <a:p>
            <a:endParaRPr lang="en-US" sz="3200" dirty="0"/>
          </a:p>
          <a:p>
            <a:r>
              <a:rPr lang="en-US" sz="3200" dirty="0"/>
              <a:t>Yellowjackets forage for sugar in the form of nectar, fruit juice and tree sap.  They seek meat protein to feed young (chewed up meat, insects or fish) and in return the larvae exude a sugar substance the adults consume till the end of august when few larvae are in the nest – the adults than switch from meat for the brood to sugar for their own food.</a:t>
            </a:r>
          </a:p>
        </p:txBody>
      </p:sp>
      <p:pic>
        <p:nvPicPr>
          <p:cNvPr id="5" name="Picture 4">
            <a:extLst>
              <a:ext uri="{FF2B5EF4-FFF2-40B4-BE49-F238E27FC236}">
                <a16:creationId xmlns:a16="http://schemas.microsoft.com/office/drawing/2014/main" id="{08C6D045-C505-4915-A7EC-2D531CC5CB02}"/>
              </a:ext>
            </a:extLst>
          </p:cNvPr>
          <p:cNvPicPr>
            <a:picLocks noChangeAspect="1"/>
          </p:cNvPicPr>
          <p:nvPr/>
        </p:nvPicPr>
        <p:blipFill>
          <a:blip r:embed="rId2"/>
          <a:stretch>
            <a:fillRect/>
          </a:stretch>
        </p:blipFill>
        <p:spPr>
          <a:xfrm>
            <a:off x="8365067" y="5009017"/>
            <a:ext cx="2480733" cy="1865357"/>
          </a:xfrm>
          <a:prstGeom prst="rect">
            <a:avLst/>
          </a:prstGeom>
        </p:spPr>
      </p:pic>
    </p:spTree>
    <p:extLst>
      <p:ext uri="{BB962C8B-B14F-4D97-AF65-F5344CB8AC3E}">
        <p14:creationId xmlns:p14="http://schemas.microsoft.com/office/powerpoint/2010/main" val="4157339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3DA9622-EE8E-58F1-55BA-6C558CE6B15F}"/>
              </a:ext>
            </a:extLst>
          </p:cNvPr>
          <p:cNvSpPr>
            <a:spLocks noGrp="1"/>
          </p:cNvSpPr>
          <p:nvPr>
            <p:ph type="sldNum" sz="quarter" idx="12"/>
          </p:nvPr>
        </p:nvSpPr>
        <p:spPr/>
        <p:txBody>
          <a:bodyPr/>
          <a:lstStyle/>
          <a:p>
            <a:fld id="{9239890B-12B5-7A46-922A-2E4D9A66AC19}" type="slidenum">
              <a:rPr lang="en-US" smtClean="0"/>
              <a:t>5</a:t>
            </a:fld>
            <a:endParaRPr lang="en-US" dirty="0"/>
          </a:p>
        </p:txBody>
      </p:sp>
      <p:sp>
        <p:nvSpPr>
          <p:cNvPr id="3" name="TextBox 2">
            <a:extLst>
              <a:ext uri="{FF2B5EF4-FFF2-40B4-BE49-F238E27FC236}">
                <a16:creationId xmlns:a16="http://schemas.microsoft.com/office/drawing/2014/main" id="{4E60ECD9-FC11-214C-56BE-4DF8D55AAF17}"/>
              </a:ext>
            </a:extLst>
          </p:cNvPr>
          <p:cNvSpPr txBox="1"/>
          <p:nvPr/>
        </p:nvSpPr>
        <p:spPr>
          <a:xfrm>
            <a:off x="707367" y="327804"/>
            <a:ext cx="10646434" cy="1754326"/>
          </a:xfrm>
          <a:prstGeom prst="rect">
            <a:avLst/>
          </a:prstGeom>
          <a:noFill/>
        </p:spPr>
        <p:txBody>
          <a:bodyPr wrap="square" rtlCol="0">
            <a:spAutoFit/>
          </a:bodyPr>
          <a:lstStyle/>
          <a:p>
            <a:pPr algn="ctr"/>
            <a:r>
              <a:rPr lang="en-US" sz="3600" b="1" dirty="0"/>
              <a:t>Life Cycle and Behavior</a:t>
            </a:r>
            <a:endParaRPr lang="en-US" b="1" dirty="0"/>
          </a:p>
          <a:p>
            <a:endParaRPr lang="en-US" sz="2400" dirty="0"/>
          </a:p>
          <a:p>
            <a:endParaRPr lang="en-US" sz="2400" dirty="0"/>
          </a:p>
          <a:p>
            <a:endParaRPr lang="en-US" sz="2400" dirty="0"/>
          </a:p>
        </p:txBody>
      </p:sp>
      <p:pic>
        <p:nvPicPr>
          <p:cNvPr id="5" name="Picture 4">
            <a:extLst>
              <a:ext uri="{FF2B5EF4-FFF2-40B4-BE49-F238E27FC236}">
                <a16:creationId xmlns:a16="http://schemas.microsoft.com/office/drawing/2014/main" id="{766C206B-85B9-1D4D-171F-2CBF03BC44D5}"/>
              </a:ext>
            </a:extLst>
          </p:cNvPr>
          <p:cNvPicPr>
            <a:picLocks noChangeAspect="1"/>
          </p:cNvPicPr>
          <p:nvPr/>
        </p:nvPicPr>
        <p:blipFill>
          <a:blip r:embed="rId3"/>
          <a:stretch>
            <a:fillRect/>
          </a:stretch>
        </p:blipFill>
        <p:spPr>
          <a:xfrm>
            <a:off x="6998626" y="5266267"/>
            <a:ext cx="2331640" cy="1455208"/>
          </a:xfrm>
          <a:prstGeom prst="rect">
            <a:avLst/>
          </a:prstGeom>
        </p:spPr>
      </p:pic>
      <p:sp>
        <p:nvSpPr>
          <p:cNvPr id="4" name="TextBox 3">
            <a:extLst>
              <a:ext uri="{FF2B5EF4-FFF2-40B4-BE49-F238E27FC236}">
                <a16:creationId xmlns:a16="http://schemas.microsoft.com/office/drawing/2014/main" id="{DBB75984-E029-8710-EEFC-5D4D8AB94E57}"/>
              </a:ext>
            </a:extLst>
          </p:cNvPr>
          <p:cNvSpPr txBox="1"/>
          <p:nvPr/>
        </p:nvSpPr>
        <p:spPr>
          <a:xfrm>
            <a:off x="575733" y="897467"/>
            <a:ext cx="11074401" cy="4832092"/>
          </a:xfrm>
          <a:prstGeom prst="rect">
            <a:avLst/>
          </a:prstGeom>
          <a:noFill/>
        </p:spPr>
        <p:txBody>
          <a:bodyPr wrap="square" rtlCol="0">
            <a:spAutoFit/>
          </a:bodyPr>
          <a:lstStyle/>
          <a:p>
            <a:r>
              <a:rPr lang="en-US" sz="2800" dirty="0"/>
              <a:t>Yellowjackets are semi-social colony-nesting insects – in the spring the overwintered queens emerge and select a nest site (underground hole, opening in a structure or arial nest site) to build a grey paper nest from wood a vegetable fibers that are collected and chewed by the workers – the queen stays in the nest and lays eggs the entire growing season – in August to October new males and queens are produced and mate - the mated queens will find a location for overwinter dormancy – after the temperature drops to 32f the colony dwindles and dies.  In late summer the yellowjacket population is large and the typical food supply is declining – aggressive scavenging behavior become a nuisance to honey bee colonies when they rob honey and larvae. </a:t>
            </a:r>
          </a:p>
        </p:txBody>
      </p:sp>
    </p:spTree>
    <p:extLst>
      <p:ext uri="{BB962C8B-B14F-4D97-AF65-F5344CB8AC3E}">
        <p14:creationId xmlns:p14="http://schemas.microsoft.com/office/powerpoint/2010/main" val="22530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D0235B-D339-257E-CC2E-F6257B5FACDA}"/>
              </a:ext>
            </a:extLst>
          </p:cNvPr>
          <p:cNvSpPr>
            <a:spLocks noGrp="1"/>
          </p:cNvSpPr>
          <p:nvPr>
            <p:ph type="sldNum" sz="quarter" idx="12"/>
          </p:nvPr>
        </p:nvSpPr>
        <p:spPr/>
        <p:txBody>
          <a:bodyPr/>
          <a:lstStyle/>
          <a:p>
            <a:fld id="{9239890B-12B5-7A46-922A-2E4D9A66AC19}" type="slidenum">
              <a:rPr lang="en-US" smtClean="0"/>
              <a:t>6</a:t>
            </a:fld>
            <a:endParaRPr lang="en-US" dirty="0"/>
          </a:p>
        </p:txBody>
      </p:sp>
      <p:sp>
        <p:nvSpPr>
          <p:cNvPr id="3" name="TextBox 2">
            <a:extLst>
              <a:ext uri="{FF2B5EF4-FFF2-40B4-BE49-F238E27FC236}">
                <a16:creationId xmlns:a16="http://schemas.microsoft.com/office/drawing/2014/main" id="{0FC2A1C2-7363-821A-A545-F75F83B7A36C}"/>
              </a:ext>
            </a:extLst>
          </p:cNvPr>
          <p:cNvSpPr txBox="1"/>
          <p:nvPr/>
        </p:nvSpPr>
        <p:spPr>
          <a:xfrm>
            <a:off x="711200" y="534838"/>
            <a:ext cx="10907776" cy="1938992"/>
          </a:xfrm>
          <a:prstGeom prst="rect">
            <a:avLst/>
          </a:prstGeom>
          <a:noFill/>
        </p:spPr>
        <p:txBody>
          <a:bodyPr wrap="square" rtlCol="0">
            <a:spAutoFit/>
          </a:bodyPr>
          <a:lstStyle/>
          <a:p>
            <a:pPr algn="ctr"/>
            <a:r>
              <a:rPr lang="en-US" sz="4000" b="1" dirty="0"/>
              <a:t>Integrated Pest Management</a:t>
            </a:r>
          </a:p>
          <a:p>
            <a:endParaRPr lang="en-US" sz="2200" b="1" dirty="0"/>
          </a:p>
          <a:p>
            <a:endParaRPr lang="en-US" sz="2000" dirty="0"/>
          </a:p>
          <a:p>
            <a:pPr algn="ctr"/>
            <a:endParaRPr lang="en-US" sz="2000" dirty="0"/>
          </a:p>
          <a:p>
            <a:pPr algn="ctr"/>
            <a:endParaRPr lang="en-US" dirty="0"/>
          </a:p>
        </p:txBody>
      </p:sp>
      <p:sp>
        <p:nvSpPr>
          <p:cNvPr id="5" name="TextBox 4">
            <a:extLst>
              <a:ext uri="{FF2B5EF4-FFF2-40B4-BE49-F238E27FC236}">
                <a16:creationId xmlns:a16="http://schemas.microsoft.com/office/drawing/2014/main" id="{827E5061-A496-1276-39EB-EDD7C20C3C96}"/>
              </a:ext>
            </a:extLst>
          </p:cNvPr>
          <p:cNvSpPr txBox="1"/>
          <p:nvPr/>
        </p:nvSpPr>
        <p:spPr>
          <a:xfrm>
            <a:off x="1179576" y="1202267"/>
            <a:ext cx="10439400" cy="3385542"/>
          </a:xfrm>
          <a:prstGeom prst="rect">
            <a:avLst/>
          </a:prstGeom>
          <a:noFill/>
        </p:spPr>
        <p:txBody>
          <a:bodyPr wrap="square" rtlCol="0">
            <a:spAutoFit/>
          </a:bodyPr>
          <a:lstStyle/>
          <a:p>
            <a:r>
              <a:rPr lang="en-US" sz="4000" dirty="0"/>
              <a:t>An integrated pest management system that included cultural methods to ensure strong colonies, is a good technique for preventing and control of yellowjacket damage.</a:t>
            </a:r>
          </a:p>
          <a:p>
            <a:endParaRPr lang="en-US" dirty="0"/>
          </a:p>
          <a:p>
            <a:endParaRPr lang="en-US" dirty="0"/>
          </a:p>
          <a:p>
            <a:endParaRPr lang="en-US" dirty="0"/>
          </a:p>
        </p:txBody>
      </p:sp>
      <p:pic>
        <p:nvPicPr>
          <p:cNvPr id="6" name="Picture 5">
            <a:extLst>
              <a:ext uri="{FF2B5EF4-FFF2-40B4-BE49-F238E27FC236}">
                <a16:creationId xmlns:a16="http://schemas.microsoft.com/office/drawing/2014/main" id="{F1ADB5E5-91C8-CE9E-BE56-F8931267D361}"/>
              </a:ext>
            </a:extLst>
          </p:cNvPr>
          <p:cNvPicPr>
            <a:picLocks noChangeAspect="1"/>
          </p:cNvPicPr>
          <p:nvPr/>
        </p:nvPicPr>
        <p:blipFill>
          <a:blip r:embed="rId3"/>
          <a:stretch>
            <a:fillRect/>
          </a:stretch>
        </p:blipFill>
        <p:spPr>
          <a:xfrm>
            <a:off x="3084758" y="3904763"/>
            <a:ext cx="5072516" cy="2700950"/>
          </a:xfrm>
          <a:prstGeom prst="rect">
            <a:avLst/>
          </a:prstGeom>
        </p:spPr>
      </p:pic>
    </p:spTree>
    <p:extLst>
      <p:ext uri="{BB962C8B-B14F-4D97-AF65-F5344CB8AC3E}">
        <p14:creationId xmlns:p14="http://schemas.microsoft.com/office/powerpoint/2010/main" val="1206729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E4CEBD8-87D3-032B-DD74-7A57CCDE8D1D}"/>
              </a:ext>
            </a:extLst>
          </p:cNvPr>
          <p:cNvSpPr>
            <a:spLocks noGrp="1"/>
          </p:cNvSpPr>
          <p:nvPr>
            <p:ph type="sldNum" sz="quarter" idx="12"/>
          </p:nvPr>
        </p:nvSpPr>
        <p:spPr/>
        <p:txBody>
          <a:bodyPr/>
          <a:lstStyle/>
          <a:p>
            <a:fld id="{9239890B-12B5-7A46-922A-2E4D9A66AC19}" type="slidenum">
              <a:rPr lang="en-US" smtClean="0"/>
              <a:t>7</a:t>
            </a:fld>
            <a:endParaRPr lang="en-US" dirty="0"/>
          </a:p>
        </p:txBody>
      </p:sp>
      <p:sp>
        <p:nvSpPr>
          <p:cNvPr id="3" name="TextBox 2">
            <a:extLst>
              <a:ext uri="{FF2B5EF4-FFF2-40B4-BE49-F238E27FC236}">
                <a16:creationId xmlns:a16="http://schemas.microsoft.com/office/drawing/2014/main" id="{A87F8F0D-8FD3-A5F4-BBC2-AA9859D475F4}"/>
              </a:ext>
            </a:extLst>
          </p:cNvPr>
          <p:cNvSpPr txBox="1"/>
          <p:nvPr/>
        </p:nvSpPr>
        <p:spPr>
          <a:xfrm>
            <a:off x="749300" y="304800"/>
            <a:ext cx="10693400" cy="4339650"/>
          </a:xfrm>
          <a:prstGeom prst="rect">
            <a:avLst/>
          </a:prstGeom>
          <a:noFill/>
        </p:spPr>
        <p:txBody>
          <a:bodyPr wrap="square" rtlCol="0">
            <a:spAutoFit/>
          </a:bodyPr>
          <a:lstStyle/>
          <a:p>
            <a:pPr algn="ctr"/>
            <a:r>
              <a:rPr lang="en-US" sz="4000" b="1" dirty="0"/>
              <a:t>Cultural Control</a:t>
            </a:r>
          </a:p>
          <a:p>
            <a:r>
              <a:rPr lang="en-US" sz="4000" dirty="0"/>
              <a:t>Maintaining a strong colony of honey bees will assist in keeping robbing yellowjackets from the bee hive – frequent inspections and beekeeper actions to control varroa mites and maintain a productive queen are essential </a:t>
            </a:r>
          </a:p>
          <a:p>
            <a:endParaRPr lang="en-US" dirty="0"/>
          </a:p>
          <a:p>
            <a:endParaRPr lang="en-US" dirty="0"/>
          </a:p>
        </p:txBody>
      </p:sp>
      <p:pic>
        <p:nvPicPr>
          <p:cNvPr id="5" name="Picture 4">
            <a:extLst>
              <a:ext uri="{FF2B5EF4-FFF2-40B4-BE49-F238E27FC236}">
                <a16:creationId xmlns:a16="http://schemas.microsoft.com/office/drawing/2014/main" id="{76C502A6-BF54-145D-8A6D-4A26FCB72C54}"/>
              </a:ext>
            </a:extLst>
          </p:cNvPr>
          <p:cNvPicPr>
            <a:picLocks noChangeAspect="1"/>
          </p:cNvPicPr>
          <p:nvPr/>
        </p:nvPicPr>
        <p:blipFill>
          <a:blip r:embed="rId3"/>
          <a:stretch>
            <a:fillRect/>
          </a:stretch>
        </p:blipFill>
        <p:spPr>
          <a:xfrm>
            <a:off x="4573055" y="3963457"/>
            <a:ext cx="2758017" cy="2758017"/>
          </a:xfrm>
          <a:prstGeom prst="rect">
            <a:avLst/>
          </a:prstGeom>
        </p:spPr>
      </p:pic>
    </p:spTree>
    <p:extLst>
      <p:ext uri="{BB962C8B-B14F-4D97-AF65-F5344CB8AC3E}">
        <p14:creationId xmlns:p14="http://schemas.microsoft.com/office/powerpoint/2010/main" val="1104767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97447F3-A615-781F-5BB4-B5D3644D5B3D}"/>
              </a:ext>
            </a:extLst>
          </p:cNvPr>
          <p:cNvSpPr>
            <a:spLocks noGrp="1"/>
          </p:cNvSpPr>
          <p:nvPr>
            <p:ph type="sldNum" sz="quarter" idx="12"/>
          </p:nvPr>
        </p:nvSpPr>
        <p:spPr/>
        <p:txBody>
          <a:bodyPr/>
          <a:lstStyle/>
          <a:p>
            <a:fld id="{9239890B-12B5-7A46-922A-2E4D9A66AC19}" type="slidenum">
              <a:rPr lang="en-US" smtClean="0"/>
              <a:t>8</a:t>
            </a:fld>
            <a:endParaRPr lang="en-US" dirty="0"/>
          </a:p>
        </p:txBody>
      </p:sp>
      <p:sp>
        <p:nvSpPr>
          <p:cNvPr id="4" name="TextBox 3">
            <a:extLst>
              <a:ext uri="{FF2B5EF4-FFF2-40B4-BE49-F238E27FC236}">
                <a16:creationId xmlns:a16="http://schemas.microsoft.com/office/drawing/2014/main" id="{0977ACA7-6EC3-FBCC-FB44-3572367AA753}"/>
              </a:ext>
            </a:extLst>
          </p:cNvPr>
          <p:cNvSpPr txBox="1"/>
          <p:nvPr/>
        </p:nvSpPr>
        <p:spPr>
          <a:xfrm>
            <a:off x="838200" y="551639"/>
            <a:ext cx="8488806" cy="584775"/>
          </a:xfrm>
          <a:prstGeom prst="rect">
            <a:avLst/>
          </a:prstGeom>
          <a:noFill/>
        </p:spPr>
        <p:txBody>
          <a:bodyPr wrap="square" rtlCol="0">
            <a:spAutoFit/>
          </a:bodyPr>
          <a:lstStyle/>
          <a:p>
            <a:pPr algn="ctr"/>
            <a:r>
              <a:rPr lang="en-US" sz="3200" b="1" dirty="0"/>
              <a:t>Physical Control</a:t>
            </a:r>
          </a:p>
        </p:txBody>
      </p:sp>
      <p:sp>
        <p:nvSpPr>
          <p:cNvPr id="3" name="TextBox 2">
            <a:extLst>
              <a:ext uri="{FF2B5EF4-FFF2-40B4-BE49-F238E27FC236}">
                <a16:creationId xmlns:a16="http://schemas.microsoft.com/office/drawing/2014/main" id="{B0FFFE3F-4EFF-06C9-F3F8-41693955ED77}"/>
              </a:ext>
            </a:extLst>
          </p:cNvPr>
          <p:cNvSpPr txBox="1"/>
          <p:nvPr/>
        </p:nvSpPr>
        <p:spPr>
          <a:xfrm>
            <a:off x="838200" y="1293541"/>
            <a:ext cx="9144000" cy="4401205"/>
          </a:xfrm>
          <a:prstGeom prst="rect">
            <a:avLst/>
          </a:prstGeom>
          <a:noFill/>
        </p:spPr>
        <p:txBody>
          <a:bodyPr wrap="square" rtlCol="0">
            <a:spAutoFit/>
          </a:bodyPr>
          <a:lstStyle/>
          <a:p>
            <a:r>
              <a:rPr lang="en-US" sz="4000" dirty="0"/>
              <a:t>Late summer entrance reducers and or robbing screen will help protect a small colony from robbing – also close the upper entrance.  From early March to late October install multiple traps and replace bait cartridge every ten weeks, such as the “Rescue Reusable Yellowjacket Trap”.  </a:t>
            </a:r>
          </a:p>
        </p:txBody>
      </p:sp>
      <p:pic>
        <p:nvPicPr>
          <p:cNvPr id="7" name="Picture 6">
            <a:extLst>
              <a:ext uri="{FF2B5EF4-FFF2-40B4-BE49-F238E27FC236}">
                <a16:creationId xmlns:a16="http://schemas.microsoft.com/office/drawing/2014/main" id="{B4D3C031-8B47-6505-0869-E58A4310FDCB}"/>
              </a:ext>
            </a:extLst>
          </p:cNvPr>
          <p:cNvPicPr>
            <a:picLocks noChangeAspect="1"/>
          </p:cNvPicPr>
          <p:nvPr/>
        </p:nvPicPr>
        <p:blipFill>
          <a:blip r:embed="rId3"/>
          <a:stretch>
            <a:fillRect/>
          </a:stretch>
        </p:blipFill>
        <p:spPr>
          <a:xfrm>
            <a:off x="9982200" y="136526"/>
            <a:ext cx="1820333" cy="3442562"/>
          </a:xfrm>
          <a:prstGeom prst="rect">
            <a:avLst/>
          </a:prstGeom>
        </p:spPr>
      </p:pic>
      <p:pic>
        <p:nvPicPr>
          <p:cNvPr id="9" name="Picture 8">
            <a:extLst>
              <a:ext uri="{FF2B5EF4-FFF2-40B4-BE49-F238E27FC236}">
                <a16:creationId xmlns:a16="http://schemas.microsoft.com/office/drawing/2014/main" id="{9A5F644B-4161-871F-8D9E-481B04477AC0}"/>
              </a:ext>
            </a:extLst>
          </p:cNvPr>
          <p:cNvPicPr>
            <a:picLocks noChangeAspect="1"/>
          </p:cNvPicPr>
          <p:nvPr/>
        </p:nvPicPr>
        <p:blipFill>
          <a:blip r:embed="rId4"/>
          <a:stretch>
            <a:fillRect/>
          </a:stretch>
        </p:blipFill>
        <p:spPr>
          <a:xfrm>
            <a:off x="9723702" y="3882813"/>
            <a:ext cx="2078831" cy="2454902"/>
          </a:xfrm>
          <a:prstGeom prst="rect">
            <a:avLst/>
          </a:prstGeom>
        </p:spPr>
      </p:pic>
    </p:spTree>
    <p:extLst>
      <p:ext uri="{BB962C8B-B14F-4D97-AF65-F5344CB8AC3E}">
        <p14:creationId xmlns:p14="http://schemas.microsoft.com/office/powerpoint/2010/main" val="3368766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363DFE-93D5-9AD7-CD4D-49C2AE10068F}"/>
              </a:ext>
            </a:extLst>
          </p:cNvPr>
          <p:cNvSpPr>
            <a:spLocks noGrp="1"/>
          </p:cNvSpPr>
          <p:nvPr>
            <p:ph type="sldNum" sz="quarter" idx="12"/>
          </p:nvPr>
        </p:nvSpPr>
        <p:spPr/>
        <p:txBody>
          <a:bodyPr/>
          <a:lstStyle/>
          <a:p>
            <a:fld id="{9239890B-12B5-7A46-922A-2E4D9A66AC19}" type="slidenum">
              <a:rPr lang="en-US" smtClean="0"/>
              <a:t>9</a:t>
            </a:fld>
            <a:endParaRPr lang="en-US" dirty="0"/>
          </a:p>
        </p:txBody>
      </p:sp>
      <p:sp>
        <p:nvSpPr>
          <p:cNvPr id="3" name="TextBox 2">
            <a:extLst>
              <a:ext uri="{FF2B5EF4-FFF2-40B4-BE49-F238E27FC236}">
                <a16:creationId xmlns:a16="http://schemas.microsoft.com/office/drawing/2014/main" id="{3CC9CD11-D49B-2181-AC74-9F5B4B483CC1}"/>
              </a:ext>
            </a:extLst>
          </p:cNvPr>
          <p:cNvSpPr txBox="1"/>
          <p:nvPr/>
        </p:nvSpPr>
        <p:spPr>
          <a:xfrm>
            <a:off x="1456057" y="412789"/>
            <a:ext cx="9279886" cy="707886"/>
          </a:xfrm>
          <a:prstGeom prst="rect">
            <a:avLst/>
          </a:prstGeom>
          <a:noFill/>
        </p:spPr>
        <p:txBody>
          <a:bodyPr wrap="square" rtlCol="0">
            <a:spAutoFit/>
          </a:bodyPr>
          <a:lstStyle/>
          <a:p>
            <a:pPr algn="ctr"/>
            <a:r>
              <a:rPr lang="en-US" sz="4000" b="1" dirty="0"/>
              <a:t>Chemical Control</a:t>
            </a:r>
          </a:p>
        </p:txBody>
      </p:sp>
      <p:pic>
        <p:nvPicPr>
          <p:cNvPr id="5" name="Picture 4">
            <a:extLst>
              <a:ext uri="{FF2B5EF4-FFF2-40B4-BE49-F238E27FC236}">
                <a16:creationId xmlns:a16="http://schemas.microsoft.com/office/drawing/2014/main" id="{40290DAF-F689-ACD3-B5A7-AC51C565D908}"/>
              </a:ext>
            </a:extLst>
          </p:cNvPr>
          <p:cNvPicPr>
            <a:picLocks noChangeAspect="1"/>
          </p:cNvPicPr>
          <p:nvPr/>
        </p:nvPicPr>
        <p:blipFill>
          <a:blip r:embed="rId3"/>
          <a:stretch>
            <a:fillRect/>
          </a:stretch>
        </p:blipFill>
        <p:spPr>
          <a:xfrm>
            <a:off x="9982200" y="766732"/>
            <a:ext cx="1686068" cy="2688165"/>
          </a:xfrm>
          <a:prstGeom prst="rect">
            <a:avLst/>
          </a:prstGeom>
        </p:spPr>
      </p:pic>
      <p:pic>
        <p:nvPicPr>
          <p:cNvPr id="7" name="Picture 6">
            <a:extLst>
              <a:ext uri="{FF2B5EF4-FFF2-40B4-BE49-F238E27FC236}">
                <a16:creationId xmlns:a16="http://schemas.microsoft.com/office/drawing/2014/main" id="{BD02E76E-99DA-6447-E1A9-165DD38A04D2}"/>
              </a:ext>
            </a:extLst>
          </p:cNvPr>
          <p:cNvPicPr>
            <a:picLocks noChangeAspect="1"/>
          </p:cNvPicPr>
          <p:nvPr/>
        </p:nvPicPr>
        <p:blipFill>
          <a:blip r:embed="rId4"/>
          <a:stretch>
            <a:fillRect/>
          </a:stretch>
        </p:blipFill>
        <p:spPr>
          <a:xfrm rot="5400000">
            <a:off x="9682511" y="4006556"/>
            <a:ext cx="2397512" cy="1798134"/>
          </a:xfrm>
          <a:prstGeom prst="rect">
            <a:avLst/>
          </a:prstGeom>
        </p:spPr>
      </p:pic>
      <p:sp>
        <p:nvSpPr>
          <p:cNvPr id="8" name="TextBox 7">
            <a:extLst>
              <a:ext uri="{FF2B5EF4-FFF2-40B4-BE49-F238E27FC236}">
                <a16:creationId xmlns:a16="http://schemas.microsoft.com/office/drawing/2014/main" id="{244FF3BE-E376-63B1-7565-F2CB29740694}"/>
              </a:ext>
            </a:extLst>
          </p:cNvPr>
          <p:cNvSpPr txBox="1"/>
          <p:nvPr/>
        </p:nvSpPr>
        <p:spPr>
          <a:xfrm>
            <a:off x="838200" y="1120675"/>
            <a:ext cx="8930269" cy="5355312"/>
          </a:xfrm>
          <a:prstGeom prst="rect">
            <a:avLst/>
          </a:prstGeom>
          <a:noFill/>
        </p:spPr>
        <p:txBody>
          <a:bodyPr wrap="square" rtlCol="0">
            <a:spAutoFit/>
          </a:bodyPr>
          <a:lstStyle/>
          <a:p>
            <a:r>
              <a:rPr lang="en-US" sz="3600" dirty="0"/>
              <a:t>From early March to late October purchase “greasy” deli chicken drumsticks - add small amount of both liquid yellowjacket attractant and Onslaught insecticide - place in a bird suet feeders which are hung near hives – each month the treated chicken is replaced – yellowjackets chew the treated chicken meat then return back to the hive to feed larvae which kills the colony.</a:t>
            </a:r>
          </a:p>
          <a:p>
            <a:endParaRPr lang="en-US" dirty="0"/>
          </a:p>
        </p:txBody>
      </p:sp>
    </p:spTree>
    <p:extLst>
      <p:ext uri="{BB962C8B-B14F-4D97-AF65-F5344CB8AC3E}">
        <p14:creationId xmlns:p14="http://schemas.microsoft.com/office/powerpoint/2010/main" val="808622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3100</TotalTime>
  <Words>721</Words>
  <Application>Microsoft Macintosh PowerPoint</Application>
  <PresentationFormat>Widescreen</PresentationFormat>
  <Paragraphs>111</Paragraphs>
  <Slides>12</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Helvetica Neue</vt:lpstr>
      <vt:lpstr>Office Theme</vt:lpstr>
      <vt:lpstr>Yellowjackets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Bee Sting Alergies</dc:title>
  <dc:creator>Brian Fackler</dc:creator>
  <cp:lastModifiedBy>Brian Fackler</cp:lastModifiedBy>
  <cp:revision>370</cp:revision>
  <cp:lastPrinted>2023-02-15T20:19:06Z</cp:lastPrinted>
  <dcterms:created xsi:type="dcterms:W3CDTF">2022-03-08T22:13:49Z</dcterms:created>
  <dcterms:modified xsi:type="dcterms:W3CDTF">2023-02-26T02:47:45Z</dcterms:modified>
</cp:coreProperties>
</file>