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9"/>
  </p:notesMasterIdLst>
  <p:sldIdLst>
    <p:sldId id="296" r:id="rId2"/>
    <p:sldId id="256" r:id="rId3"/>
    <p:sldId id="302" r:id="rId4"/>
    <p:sldId id="325" r:id="rId5"/>
    <p:sldId id="307" r:id="rId6"/>
    <p:sldId id="329" r:id="rId7"/>
    <p:sldId id="312" r:id="rId8"/>
    <p:sldId id="326" r:id="rId9"/>
    <p:sldId id="323" r:id="rId10"/>
    <p:sldId id="321" r:id="rId11"/>
    <p:sldId id="313" r:id="rId12"/>
    <p:sldId id="316" r:id="rId13"/>
    <p:sldId id="314" r:id="rId14"/>
    <p:sldId id="310" r:id="rId15"/>
    <p:sldId id="311" r:id="rId16"/>
    <p:sldId id="309" r:id="rId17"/>
    <p:sldId id="305" r:id="rId18"/>
    <p:sldId id="330" r:id="rId19"/>
    <p:sldId id="327" r:id="rId20"/>
    <p:sldId id="328" r:id="rId21"/>
    <p:sldId id="308" r:id="rId22"/>
    <p:sldId id="317" r:id="rId23"/>
    <p:sldId id="318" r:id="rId24"/>
    <p:sldId id="319" r:id="rId25"/>
    <p:sldId id="266" r:id="rId26"/>
    <p:sldId id="306" r:id="rId27"/>
    <p:sldId id="298" r:id="rId28"/>
  </p:sldIdLst>
  <p:sldSz cx="9144000" cy="5143500" type="screen16x9"/>
  <p:notesSz cx="6964363" cy="9236075"/>
  <p:embeddedFontLst>
    <p:embeddedFont>
      <p:font typeface="Open Sans" panose="020B0606030504020204" pitchFamily="34" charset="0"/>
      <p:regular r:id="rId30"/>
      <p:bold r:id="rId31"/>
      <p:italic r:id="rId32"/>
      <p:boldItalic r:id="rId33"/>
    </p:embeddedFont>
    <p:embeddedFont>
      <p:font typeface="Lora"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596ABD-0A36-4A26-B628-A9A68115CD1F}">
  <a:tblStyle styleId="{06596ABD-0A36-4A26-B628-A9A68115CD1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AAF32D-3BCC-467B-86DC-A3DF8EA4FE1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84" autoAdjust="0"/>
  </p:normalViewPr>
  <p:slideViewPr>
    <p:cSldViewPr snapToGrid="0">
      <p:cViewPr varScale="1">
        <p:scale>
          <a:sx n="97" d="100"/>
          <a:sy n="97" d="100"/>
        </p:scale>
        <p:origin x="1042" y="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4813" y="693738"/>
            <a:ext cx="6154737" cy="34623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6437" y="4387136"/>
            <a:ext cx="5571490" cy="4156234"/>
          </a:xfrm>
          <a:prstGeom prst="rect">
            <a:avLst/>
          </a:prstGeom>
          <a:noFill/>
          <a:ln>
            <a:noFill/>
          </a:ln>
        </p:spPr>
        <p:txBody>
          <a:bodyPr spcFirstLastPara="1" wrap="square" lIns="91993" tIns="91993" rIns="91993" bIns="9199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Paul Longwell I live in the Pacific northwest and have been keeping bees for 17 years.</a:t>
            </a:r>
          </a:p>
          <a:p>
            <a:r>
              <a:rPr lang="en-US" dirty="0"/>
              <a:t>I picked this subject  </a:t>
            </a:r>
          </a:p>
        </p:txBody>
      </p:sp>
    </p:spTree>
    <p:extLst>
      <p:ext uri="{BB962C8B-B14F-4D97-AF65-F5344CB8AC3E}">
        <p14:creationId xmlns:p14="http://schemas.microsoft.com/office/powerpoint/2010/main" val="1872304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subgenual organ is an organ in insects that is involved in the perception of sound. The name (Latin sub: "below" and genus: "knee") refers to the location of the organ just below the knee in the tibia of all legs in most insects.</a:t>
            </a:r>
          </a:p>
        </p:txBody>
      </p:sp>
    </p:spTree>
    <p:extLst>
      <p:ext uri="{BB962C8B-B14F-4D97-AF65-F5344CB8AC3E}">
        <p14:creationId xmlns:p14="http://schemas.microsoft.com/office/powerpoint/2010/main" val="193009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Dancing worker bees share the location of nearby food sources by emitted airborne sound signals. These are detected by other workers using the Johnston’s organ in the pedicel of the antennae. The organ consists of 240 sensory complexes the include bristles which deform along efferent directions to detect air movement, including sounds.</a:t>
            </a:r>
          </a:p>
        </p:txBody>
      </p:sp>
    </p:spTree>
    <p:extLst>
      <p:ext uri="{BB962C8B-B14F-4D97-AF65-F5344CB8AC3E}">
        <p14:creationId xmlns:p14="http://schemas.microsoft.com/office/powerpoint/2010/main" val="453638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Located in each of the knee joints six legs.</a:t>
            </a:r>
          </a:p>
          <a:p>
            <a:r>
              <a:rPr lang="en-US" dirty="0"/>
              <a:t>The </a:t>
            </a:r>
            <a:r>
              <a:rPr lang="en-US" dirty="0" err="1"/>
              <a:t>subgenual</a:t>
            </a:r>
            <a:r>
              <a:rPr lang="en-US" dirty="0"/>
              <a:t> organ of the honeybee (</a:t>
            </a:r>
            <a:r>
              <a:rPr lang="en-US" dirty="0" err="1"/>
              <a:t>Apis</a:t>
            </a:r>
            <a:r>
              <a:rPr lang="en-US" dirty="0"/>
              <a:t> </a:t>
            </a:r>
            <a:r>
              <a:rPr lang="en-US" dirty="0" err="1"/>
              <a:t>mellifera</a:t>
            </a:r>
            <a:r>
              <a:rPr lang="en-US" dirty="0"/>
              <a:t>) is suspended in a </a:t>
            </a:r>
            <a:r>
              <a:rPr lang="en-US" dirty="0" err="1"/>
              <a:t>haemolymph</a:t>
            </a:r>
            <a:r>
              <a:rPr lang="en-US" dirty="0"/>
              <a:t> channel in the tibia of each leg. When the leg is accelerated, inertia causes the </a:t>
            </a:r>
            <a:r>
              <a:rPr lang="en-US" dirty="0" err="1"/>
              <a:t>haemolymph</a:t>
            </a:r>
            <a:r>
              <a:rPr lang="en-US" dirty="0"/>
              <a:t> (and the </a:t>
            </a:r>
            <a:r>
              <a:rPr lang="en-US" dirty="0" err="1"/>
              <a:t>subgenual</a:t>
            </a:r>
            <a:r>
              <a:rPr lang="en-US" dirty="0"/>
              <a:t> organ) to lag behind the movement of the rest of the leg.</a:t>
            </a:r>
          </a:p>
          <a:p>
            <a:r>
              <a:rPr lang="en-US" dirty="0"/>
              <a:t>The </a:t>
            </a:r>
            <a:r>
              <a:rPr lang="en-US" dirty="0" err="1"/>
              <a:t>subgenual</a:t>
            </a:r>
            <a:r>
              <a:rPr lang="en-US" dirty="0"/>
              <a:t> organ (SGO) is an important </a:t>
            </a:r>
            <a:r>
              <a:rPr lang="en-US" dirty="0" err="1"/>
              <a:t>scolopidial</a:t>
            </a:r>
            <a:r>
              <a:rPr lang="en-US" dirty="0"/>
              <a:t> organ present in the tibia of most insects, which is most sensitive to substrate vibrations [13] but may also respond to airborne sound [14–18].Oct 1, 2014</a:t>
            </a:r>
          </a:p>
        </p:txBody>
      </p:sp>
    </p:spTree>
    <p:extLst>
      <p:ext uri="{BB962C8B-B14F-4D97-AF65-F5344CB8AC3E}">
        <p14:creationId xmlns:p14="http://schemas.microsoft.com/office/powerpoint/2010/main" val="2035300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84127481a0_1_0:notes"/>
          <p:cNvSpPr>
            <a:spLocks noGrp="1" noRot="1" noChangeAspect="1"/>
          </p:cNvSpPr>
          <p:nvPr>
            <p:ph type="sldImg" idx="2"/>
          </p:nvPr>
        </p:nvSpPr>
        <p:spPr>
          <a:xfrm>
            <a:off x="404813" y="693738"/>
            <a:ext cx="6154737" cy="34623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84127481a0_1_0:notes"/>
          <p:cNvSpPr txBox="1">
            <a:spLocks noGrp="1"/>
          </p:cNvSpPr>
          <p:nvPr>
            <p:ph type="body" idx="1"/>
          </p:nvPr>
        </p:nvSpPr>
        <p:spPr>
          <a:xfrm>
            <a:off x="696437" y="4387136"/>
            <a:ext cx="5571490" cy="4156234"/>
          </a:xfrm>
          <a:prstGeom prst="rect">
            <a:avLst/>
          </a:prstGeom>
        </p:spPr>
        <p:txBody>
          <a:bodyPr spcFirstLastPara="1" wrap="square" lIns="91993" tIns="91993" rIns="91993" bIns="91993" anchor="t" anchorCtr="0">
            <a:noAutofit/>
          </a:bodyPr>
          <a:lstStyle/>
          <a:p>
            <a:pPr marL="0" indent="0">
              <a:buNone/>
            </a:pPr>
            <a:r>
              <a:rPr lang="en-US" dirty="0"/>
              <a:t>Think about how bees communicate in the dark! Food and water sources, new hive locations when bees</a:t>
            </a:r>
          </a:p>
          <a:p>
            <a:pPr marL="0" indent="0">
              <a:buNone/>
            </a:pPr>
            <a:r>
              <a:rPr lang="en-US" dirty="0"/>
              <a:t>Decide to swarm. It’s all done with vibrations within the hive.</a:t>
            </a:r>
            <a:endParaRPr dirty="0"/>
          </a:p>
        </p:txBody>
      </p:sp>
    </p:spTree>
    <p:extLst>
      <p:ext uri="{BB962C8B-B14F-4D97-AF65-F5344CB8AC3E}">
        <p14:creationId xmlns:p14="http://schemas.microsoft.com/office/powerpoint/2010/main" val="358341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84127481a0_1_0:notes"/>
          <p:cNvSpPr>
            <a:spLocks noGrp="1" noRot="1" noChangeAspect="1"/>
          </p:cNvSpPr>
          <p:nvPr>
            <p:ph type="sldImg" idx="2"/>
          </p:nvPr>
        </p:nvSpPr>
        <p:spPr>
          <a:xfrm>
            <a:off x="404813" y="693738"/>
            <a:ext cx="6154737" cy="34623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84127481a0_1_0:notes"/>
          <p:cNvSpPr txBox="1">
            <a:spLocks noGrp="1"/>
          </p:cNvSpPr>
          <p:nvPr>
            <p:ph type="body" idx="1"/>
          </p:nvPr>
        </p:nvSpPr>
        <p:spPr>
          <a:xfrm>
            <a:off x="696437" y="4387136"/>
            <a:ext cx="5571490" cy="4156234"/>
          </a:xfrm>
          <a:prstGeom prst="rect">
            <a:avLst/>
          </a:prstGeom>
        </p:spPr>
        <p:txBody>
          <a:bodyPr spcFirstLastPara="1" wrap="square" lIns="91993" tIns="91993" rIns="91993" bIns="91993" anchor="t" anchorCtr="0">
            <a:noAutofit/>
          </a:bodyPr>
          <a:lstStyle/>
          <a:p>
            <a:pPr marL="0" indent="0">
              <a:buNone/>
            </a:pPr>
            <a:r>
              <a:rPr lang="en-US" dirty="0"/>
              <a:t>Think about how bees communicate in the dark! Food and water sources, new hive locations when bees</a:t>
            </a:r>
          </a:p>
          <a:p>
            <a:pPr marL="0" indent="0">
              <a:buNone/>
            </a:pPr>
            <a:r>
              <a:rPr lang="en-US" dirty="0"/>
              <a:t>Decide to swarm. It’s all done with vibrations within the hive.</a:t>
            </a:r>
            <a:endParaRPr dirty="0"/>
          </a:p>
        </p:txBody>
      </p:sp>
    </p:spTree>
    <p:extLst>
      <p:ext uri="{BB962C8B-B14F-4D97-AF65-F5344CB8AC3E}">
        <p14:creationId xmlns:p14="http://schemas.microsoft.com/office/powerpoint/2010/main" val="336279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Empty comb cells transmit vibrations throughout the hive to alert everyone to danger, food, and</a:t>
            </a:r>
          </a:p>
          <a:p>
            <a:r>
              <a:rPr lang="en-US" dirty="0"/>
              <a:t>Other important information.</a:t>
            </a:r>
          </a:p>
        </p:txBody>
      </p:sp>
    </p:spTree>
    <p:extLst>
      <p:ext uri="{BB962C8B-B14F-4D97-AF65-F5344CB8AC3E}">
        <p14:creationId xmlns:p14="http://schemas.microsoft.com/office/powerpoint/2010/main" val="328197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workers can perform the shaking signal, even workers as young as 2 days old, but the majority of shaking signals are administered by older workers7,8. To perform a shaking signal, a worker bee grabs onto a recipient and vibrates at 16.3 ± 5.8 Hz for 1.2 ± 0.3 s9. While only workers transmit the shaking signal, all individuals in the colony can be recipients of the signal: workers, drones, and queens6. The response, however, varies depending on the recipient10. When workers are shaken, they increase their movement, change their trajectories within the nest, and those of foraging-age move to the dance floor (the area of the nest where successful foragers perform waggle dances to advertise foraging sites)6,11. When drones are shaken, they increase their movement, are fed and groomed more, and spend more time being fed and groomed than drones that are not shaken12. When a virgin queen is shaken, she is more successful at eliminating her rivals, and more likely to become the new queen of the colony than virgin queens that are not shaken13. When mated queens are shaken, they prepare to fly away with a swarm of workers and follow them to a new home14.</a:t>
            </a:r>
            <a:endParaRPr lang="en-US" dirty="0"/>
          </a:p>
        </p:txBody>
      </p:sp>
    </p:spTree>
    <p:extLst>
      <p:ext uri="{BB962C8B-B14F-4D97-AF65-F5344CB8AC3E}">
        <p14:creationId xmlns:p14="http://schemas.microsoft.com/office/powerpoint/2010/main" val="3777883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new queen emerges, she stops quacking and starts tooting.</a:t>
            </a:r>
          </a:p>
          <a:p>
            <a:endParaRPr lang="en-US" dirty="0"/>
          </a:p>
          <a:p>
            <a:r>
              <a:rPr lang="en-US" dirty="0"/>
              <a:t>The workers feel the tooting vibration and move to keep the other queens captive. They do this by repairing the wax caps on the queens’ cells in </a:t>
            </a:r>
            <a:r>
              <a:rPr lang="en-US" dirty="0" err="1"/>
              <a:t>thehoneycomb</a:t>
            </a:r>
            <a:r>
              <a:rPr lang="en-US" dirty="0"/>
              <a:t>.</a:t>
            </a:r>
          </a:p>
        </p:txBody>
      </p:sp>
    </p:spTree>
    <p:extLst>
      <p:ext uri="{BB962C8B-B14F-4D97-AF65-F5344CB8AC3E}">
        <p14:creationId xmlns:p14="http://schemas.microsoft.com/office/powerpoint/2010/main" val="1746078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new queen emerges, she stops quacking and starts tooting.</a:t>
            </a:r>
          </a:p>
        </p:txBody>
      </p:sp>
    </p:spTree>
    <p:extLst>
      <p:ext uri="{BB962C8B-B14F-4D97-AF65-F5344CB8AC3E}">
        <p14:creationId xmlns:p14="http://schemas.microsoft.com/office/powerpoint/2010/main" val="287140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4dda1946d_4_2726:notes"/>
          <p:cNvSpPr>
            <a:spLocks noGrp="1" noRot="1" noChangeAspect="1"/>
          </p:cNvSpPr>
          <p:nvPr>
            <p:ph type="sldImg" idx="2"/>
          </p:nvPr>
        </p:nvSpPr>
        <p:spPr>
          <a:xfrm>
            <a:off x="404813" y="693738"/>
            <a:ext cx="6154737" cy="34623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54dda1946d_4_2726:notes"/>
          <p:cNvSpPr txBox="1">
            <a:spLocks noGrp="1"/>
          </p:cNvSpPr>
          <p:nvPr>
            <p:ph type="body" idx="1"/>
          </p:nvPr>
        </p:nvSpPr>
        <p:spPr>
          <a:xfrm>
            <a:off x="696437" y="4387136"/>
            <a:ext cx="5571490" cy="4156234"/>
          </a:xfrm>
          <a:prstGeom prst="rect">
            <a:avLst/>
          </a:prstGeom>
        </p:spPr>
        <p:txBody>
          <a:bodyPr spcFirstLastPara="1" wrap="square" lIns="91993" tIns="91993" rIns="91993" bIns="91993"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84127481a0_1_0:notes"/>
          <p:cNvSpPr>
            <a:spLocks noGrp="1" noRot="1" noChangeAspect="1"/>
          </p:cNvSpPr>
          <p:nvPr>
            <p:ph type="sldImg" idx="2"/>
          </p:nvPr>
        </p:nvSpPr>
        <p:spPr>
          <a:xfrm>
            <a:off x="404813" y="693738"/>
            <a:ext cx="6154737" cy="34623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84127481a0_1_0:notes"/>
          <p:cNvSpPr txBox="1">
            <a:spLocks noGrp="1"/>
          </p:cNvSpPr>
          <p:nvPr>
            <p:ph type="body" idx="1"/>
          </p:nvPr>
        </p:nvSpPr>
        <p:spPr>
          <a:xfrm>
            <a:off x="696437" y="4387136"/>
            <a:ext cx="5571490" cy="4156234"/>
          </a:xfrm>
          <a:prstGeom prst="rect">
            <a:avLst/>
          </a:prstGeom>
        </p:spPr>
        <p:txBody>
          <a:bodyPr spcFirstLastPara="1" wrap="square" lIns="91993" tIns="91993" rIns="91993" bIns="91993"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84127481a0_1_0:notes"/>
          <p:cNvSpPr>
            <a:spLocks noGrp="1" noRot="1" noChangeAspect="1"/>
          </p:cNvSpPr>
          <p:nvPr>
            <p:ph type="sldImg" idx="2"/>
          </p:nvPr>
        </p:nvSpPr>
        <p:spPr>
          <a:xfrm>
            <a:off x="404813" y="693738"/>
            <a:ext cx="6154737" cy="34623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84127481a0_1_0:notes"/>
          <p:cNvSpPr txBox="1">
            <a:spLocks noGrp="1"/>
          </p:cNvSpPr>
          <p:nvPr>
            <p:ph type="body" idx="1"/>
          </p:nvPr>
        </p:nvSpPr>
        <p:spPr>
          <a:xfrm>
            <a:off x="696437" y="4387136"/>
            <a:ext cx="5571490" cy="4156234"/>
          </a:xfrm>
          <a:prstGeom prst="rect">
            <a:avLst/>
          </a:prstGeom>
        </p:spPr>
        <p:txBody>
          <a:bodyPr spcFirstLastPara="1" wrap="square" lIns="91993" tIns="91993" rIns="91993" bIns="91993" anchor="t" anchorCtr="0">
            <a:noAutofit/>
          </a:bodyPr>
          <a:lstStyle/>
          <a:p>
            <a:pPr marL="0" indent="0">
              <a:buNone/>
            </a:pPr>
            <a:endParaRPr dirty="0"/>
          </a:p>
        </p:txBody>
      </p:sp>
    </p:spTree>
    <p:extLst>
      <p:ext uri="{BB962C8B-B14F-4D97-AF65-F5344CB8AC3E}">
        <p14:creationId xmlns:p14="http://schemas.microsoft.com/office/powerpoint/2010/main" val="357323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84127481a0_1_0:notes"/>
          <p:cNvSpPr>
            <a:spLocks noGrp="1" noRot="1" noChangeAspect="1"/>
          </p:cNvSpPr>
          <p:nvPr>
            <p:ph type="sldImg" idx="2"/>
          </p:nvPr>
        </p:nvSpPr>
        <p:spPr>
          <a:xfrm>
            <a:off x="404813" y="693738"/>
            <a:ext cx="6154737" cy="34623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84127481a0_1_0:notes"/>
          <p:cNvSpPr txBox="1">
            <a:spLocks noGrp="1"/>
          </p:cNvSpPr>
          <p:nvPr>
            <p:ph type="body" idx="1"/>
          </p:nvPr>
        </p:nvSpPr>
        <p:spPr>
          <a:xfrm>
            <a:off x="696437" y="4387136"/>
            <a:ext cx="5571490" cy="4156234"/>
          </a:xfrm>
          <a:prstGeom prst="rect">
            <a:avLst/>
          </a:prstGeom>
        </p:spPr>
        <p:txBody>
          <a:bodyPr spcFirstLastPara="1" wrap="square" lIns="91993" tIns="91993" rIns="91993" bIns="91993" anchor="t" anchorCtr="0">
            <a:noAutofit/>
          </a:bodyPr>
          <a:lstStyle/>
          <a:p>
            <a:pPr marL="0" indent="0">
              <a:buNone/>
            </a:pPr>
            <a:endParaRPr dirty="0"/>
          </a:p>
        </p:txBody>
      </p:sp>
    </p:spTree>
    <p:extLst>
      <p:ext uri="{BB962C8B-B14F-4D97-AF65-F5344CB8AC3E}">
        <p14:creationId xmlns:p14="http://schemas.microsoft.com/office/powerpoint/2010/main" val="2861244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84127481a0_1_0:notes"/>
          <p:cNvSpPr>
            <a:spLocks noGrp="1" noRot="1" noChangeAspect="1"/>
          </p:cNvSpPr>
          <p:nvPr>
            <p:ph type="sldImg" idx="2"/>
          </p:nvPr>
        </p:nvSpPr>
        <p:spPr>
          <a:xfrm>
            <a:off x="404813" y="693738"/>
            <a:ext cx="6154737" cy="34623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84127481a0_1_0:notes"/>
          <p:cNvSpPr txBox="1">
            <a:spLocks noGrp="1"/>
          </p:cNvSpPr>
          <p:nvPr>
            <p:ph type="body" idx="1"/>
          </p:nvPr>
        </p:nvSpPr>
        <p:spPr>
          <a:xfrm>
            <a:off x="696437" y="4387136"/>
            <a:ext cx="5571490" cy="4156234"/>
          </a:xfrm>
          <a:prstGeom prst="rect">
            <a:avLst/>
          </a:prstGeom>
        </p:spPr>
        <p:txBody>
          <a:bodyPr spcFirstLastPara="1" wrap="square" lIns="91993" tIns="91993" rIns="91993" bIns="91993" anchor="t" anchorCtr="0">
            <a:noAutofit/>
          </a:bodyPr>
          <a:lstStyle/>
          <a:p>
            <a:pPr marL="0" indent="0">
              <a:buNone/>
            </a:pPr>
            <a:r>
              <a:rPr lang="en-US" dirty="0"/>
              <a:t>Think about how bees communicate in the dark! Food and water sources, new hive locations when bees</a:t>
            </a:r>
          </a:p>
          <a:p>
            <a:pPr marL="0" indent="0">
              <a:buNone/>
            </a:pPr>
            <a:r>
              <a:rPr lang="en-US" dirty="0"/>
              <a:t>Decide to swarm. It’s all done with vibrations within the hive.</a:t>
            </a:r>
            <a:endParaRPr dirty="0"/>
          </a:p>
        </p:txBody>
      </p:sp>
    </p:spTree>
    <p:extLst>
      <p:ext uri="{BB962C8B-B14F-4D97-AF65-F5344CB8AC3E}">
        <p14:creationId xmlns:p14="http://schemas.microsoft.com/office/powerpoint/2010/main" val="397714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84127481a0_1_0:notes"/>
          <p:cNvSpPr>
            <a:spLocks noGrp="1" noRot="1" noChangeAspect="1"/>
          </p:cNvSpPr>
          <p:nvPr>
            <p:ph type="sldImg" idx="2"/>
          </p:nvPr>
        </p:nvSpPr>
        <p:spPr>
          <a:xfrm>
            <a:off x="404813" y="693738"/>
            <a:ext cx="6154737" cy="34623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84127481a0_1_0:notes"/>
          <p:cNvSpPr txBox="1">
            <a:spLocks noGrp="1"/>
          </p:cNvSpPr>
          <p:nvPr>
            <p:ph type="body" idx="1"/>
          </p:nvPr>
        </p:nvSpPr>
        <p:spPr>
          <a:xfrm>
            <a:off x="696437" y="4387136"/>
            <a:ext cx="5571490" cy="4156234"/>
          </a:xfrm>
          <a:prstGeom prst="rect">
            <a:avLst/>
          </a:prstGeom>
        </p:spPr>
        <p:txBody>
          <a:bodyPr spcFirstLastPara="1" wrap="square" lIns="91993" tIns="91993" rIns="91993" bIns="91993" anchor="t" anchorCtr="0">
            <a:noAutofit/>
          </a:bodyPr>
          <a:lstStyle/>
          <a:p>
            <a:pPr marL="0" indent="0">
              <a:buNone/>
            </a:pPr>
            <a:endParaRPr dirty="0"/>
          </a:p>
        </p:txBody>
      </p:sp>
    </p:spTree>
    <p:extLst>
      <p:ext uri="{BB962C8B-B14F-4D97-AF65-F5344CB8AC3E}">
        <p14:creationId xmlns:p14="http://schemas.microsoft.com/office/powerpoint/2010/main" val="122520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84127481a0_1_0:notes"/>
          <p:cNvSpPr>
            <a:spLocks noGrp="1" noRot="1" noChangeAspect="1"/>
          </p:cNvSpPr>
          <p:nvPr>
            <p:ph type="sldImg" idx="2"/>
          </p:nvPr>
        </p:nvSpPr>
        <p:spPr>
          <a:xfrm>
            <a:off x="404813" y="693738"/>
            <a:ext cx="6154737" cy="34623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84127481a0_1_0:notes"/>
          <p:cNvSpPr txBox="1">
            <a:spLocks noGrp="1"/>
          </p:cNvSpPr>
          <p:nvPr>
            <p:ph type="body" idx="1"/>
          </p:nvPr>
        </p:nvSpPr>
        <p:spPr>
          <a:xfrm>
            <a:off x="696437" y="4387136"/>
            <a:ext cx="5571490" cy="4156234"/>
          </a:xfrm>
          <a:prstGeom prst="rect">
            <a:avLst/>
          </a:prstGeom>
        </p:spPr>
        <p:txBody>
          <a:bodyPr spcFirstLastPara="1" wrap="square" lIns="91993" tIns="91993" rIns="91993" bIns="91993" anchor="t" anchorCtr="0">
            <a:noAutofit/>
          </a:bodyPr>
          <a:lstStyle/>
          <a:p>
            <a:pPr marL="0" indent="0">
              <a:buNone/>
            </a:pPr>
            <a:endParaRPr dirty="0"/>
          </a:p>
        </p:txBody>
      </p:sp>
    </p:spTree>
    <p:extLst>
      <p:ext uri="{BB962C8B-B14F-4D97-AF65-F5344CB8AC3E}">
        <p14:creationId xmlns:p14="http://schemas.microsoft.com/office/powerpoint/2010/main" val="3317677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Gut  if it’s dark inside the hive How do they interpret  the dance?</a:t>
            </a:r>
          </a:p>
        </p:txBody>
      </p:sp>
    </p:spTree>
    <p:extLst>
      <p:ext uri="{BB962C8B-B14F-4D97-AF65-F5344CB8AC3E}">
        <p14:creationId xmlns:p14="http://schemas.microsoft.com/office/powerpoint/2010/main" val="4190530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Johnston’s organ (A) and subgenual organ (B) are the primary receptors for vibroacoustic signals (sound). Hunt and Richard (2013)</a:t>
            </a:r>
          </a:p>
          <a:p>
            <a:endParaRPr lang="en-US" dirty="0"/>
          </a:p>
        </p:txBody>
      </p:sp>
    </p:spTree>
    <p:extLst>
      <p:ext uri="{BB962C8B-B14F-4D97-AF65-F5344CB8AC3E}">
        <p14:creationId xmlns:p14="http://schemas.microsoft.com/office/powerpoint/2010/main" val="2612799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90100" y="1592501"/>
            <a:ext cx="6163800" cy="18189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3500">
                <a:latin typeface="Lora"/>
                <a:ea typeface="Lora"/>
                <a:cs typeface="Lora"/>
                <a:sym typeface="Lor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490100" y="3411437"/>
            <a:ext cx="6163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rot="3071510">
            <a:off x="7392543" y="3488358"/>
            <a:ext cx="1580438" cy="1492634"/>
          </a:xfrm>
          <a:prstGeom prst="rect">
            <a:avLst/>
          </a:prstGeom>
          <a:noFill/>
          <a:ln>
            <a:noFill/>
          </a:ln>
        </p:spPr>
      </p:pic>
      <p:grpSp>
        <p:nvGrpSpPr>
          <p:cNvPr id="12" name="Google Shape;12;p2"/>
          <p:cNvGrpSpPr/>
          <p:nvPr/>
        </p:nvGrpSpPr>
        <p:grpSpPr>
          <a:xfrm>
            <a:off x="0" y="0"/>
            <a:ext cx="9144000" cy="5137550"/>
            <a:chOff x="0" y="0"/>
            <a:chExt cx="9144000" cy="5137550"/>
          </a:xfrm>
        </p:grpSpPr>
        <p:pic>
          <p:nvPicPr>
            <p:cNvPr id="13" name="Google Shape;13;p2"/>
            <p:cNvPicPr preferRelativeResize="0"/>
            <p:nvPr/>
          </p:nvPicPr>
          <p:blipFill rotWithShape="1">
            <a:blip r:embed="rId3">
              <a:alphaModFix/>
            </a:blip>
            <a:srcRect l="37049" t="67055" r="3394"/>
            <a:stretch/>
          </p:blipFill>
          <p:spPr>
            <a:xfrm rot="10800000">
              <a:off x="1" y="4113000"/>
              <a:ext cx="5368049" cy="1024550"/>
            </a:xfrm>
            <a:prstGeom prst="rect">
              <a:avLst/>
            </a:prstGeom>
            <a:noFill/>
            <a:ln>
              <a:noFill/>
            </a:ln>
          </p:spPr>
        </p:pic>
        <p:pic>
          <p:nvPicPr>
            <p:cNvPr id="14" name="Google Shape;14;p2"/>
            <p:cNvPicPr preferRelativeResize="0"/>
            <p:nvPr/>
          </p:nvPicPr>
          <p:blipFill rotWithShape="1">
            <a:blip r:embed="rId3">
              <a:alphaModFix/>
            </a:blip>
            <a:srcRect l="3393" t="59654" r="3383"/>
            <a:stretch/>
          </p:blipFill>
          <p:spPr>
            <a:xfrm>
              <a:off x="0" y="0"/>
              <a:ext cx="9144000" cy="1365525"/>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2537550" y="1037975"/>
            <a:ext cx="4068900" cy="30675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50" name="Google Shape;50;p8"/>
          <p:cNvGrpSpPr/>
          <p:nvPr/>
        </p:nvGrpSpPr>
        <p:grpSpPr>
          <a:xfrm>
            <a:off x="-7750" y="-1412225"/>
            <a:ext cx="10555000" cy="6554500"/>
            <a:chOff x="-7750" y="-1412225"/>
            <a:chExt cx="10555000" cy="6554500"/>
          </a:xfrm>
        </p:grpSpPr>
        <p:pic>
          <p:nvPicPr>
            <p:cNvPr id="51" name="Google Shape;51;p8"/>
            <p:cNvPicPr preferRelativeResize="0"/>
            <p:nvPr/>
          </p:nvPicPr>
          <p:blipFill rotWithShape="1">
            <a:blip r:embed="rId2">
              <a:alphaModFix/>
            </a:blip>
            <a:srcRect l="37596" t="1451" r="6179" b="76629"/>
            <a:stretch/>
          </p:blipFill>
          <p:spPr>
            <a:xfrm rot="5400000" flipH="1">
              <a:off x="-2222049" y="2215526"/>
              <a:ext cx="5141048" cy="712450"/>
            </a:xfrm>
            <a:prstGeom prst="rect">
              <a:avLst/>
            </a:prstGeom>
            <a:noFill/>
            <a:ln>
              <a:noFill/>
            </a:ln>
          </p:spPr>
        </p:pic>
        <p:pic>
          <p:nvPicPr>
            <p:cNvPr id="52" name="Google Shape;52;p8"/>
            <p:cNvPicPr preferRelativeResize="0"/>
            <p:nvPr/>
          </p:nvPicPr>
          <p:blipFill rotWithShape="1">
            <a:blip r:embed="rId3">
              <a:alphaModFix/>
            </a:blip>
            <a:srcRect l="-10" r="-371"/>
            <a:stretch/>
          </p:blipFill>
          <p:spPr>
            <a:xfrm rot="8702521">
              <a:off x="8172899" y="-1053955"/>
              <a:ext cx="1930177" cy="215821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2135550" y="1055763"/>
            <a:ext cx="4872900" cy="236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5" name="Google Shape;55;p9"/>
          <p:cNvSpPr txBox="1">
            <a:spLocks noGrp="1"/>
          </p:cNvSpPr>
          <p:nvPr>
            <p:ph type="subTitle" idx="1"/>
          </p:nvPr>
        </p:nvSpPr>
        <p:spPr>
          <a:xfrm>
            <a:off x="2135550" y="3416638"/>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56" name="Google Shape;56;p9"/>
          <p:cNvGrpSpPr/>
          <p:nvPr/>
        </p:nvGrpSpPr>
        <p:grpSpPr>
          <a:xfrm>
            <a:off x="1" y="1225"/>
            <a:ext cx="9143999" cy="5141048"/>
            <a:chOff x="1" y="1225"/>
            <a:chExt cx="9143999" cy="5141048"/>
          </a:xfrm>
        </p:grpSpPr>
        <p:pic>
          <p:nvPicPr>
            <p:cNvPr id="57" name="Google Shape;57;p9"/>
            <p:cNvPicPr preferRelativeResize="0"/>
            <p:nvPr/>
          </p:nvPicPr>
          <p:blipFill rotWithShape="1">
            <a:blip r:embed="rId2">
              <a:alphaModFix/>
            </a:blip>
            <a:srcRect l="26014" r="17761" b="64532"/>
            <a:stretch/>
          </p:blipFill>
          <p:spPr>
            <a:xfrm rot="-5400000" flipH="1">
              <a:off x="5997064" y="1995337"/>
              <a:ext cx="5141048" cy="1152824"/>
            </a:xfrm>
            <a:prstGeom prst="rect">
              <a:avLst/>
            </a:prstGeom>
            <a:noFill/>
            <a:ln>
              <a:noFill/>
            </a:ln>
          </p:spPr>
        </p:pic>
        <p:pic>
          <p:nvPicPr>
            <p:cNvPr id="58" name="Google Shape;58;p9"/>
            <p:cNvPicPr preferRelativeResize="0"/>
            <p:nvPr/>
          </p:nvPicPr>
          <p:blipFill rotWithShape="1">
            <a:blip r:embed="rId2">
              <a:alphaModFix/>
            </a:blip>
            <a:srcRect l="26014" r="17761" b="64532"/>
            <a:stretch/>
          </p:blipFill>
          <p:spPr>
            <a:xfrm rot="5400000" flipH="1">
              <a:off x="-1994111" y="1995337"/>
              <a:ext cx="5141048" cy="1152824"/>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a:spLocks noGrp="1"/>
          </p:cNvSpPr>
          <p:nvPr>
            <p:ph type="pic" idx="2"/>
          </p:nvPr>
        </p:nvSpPr>
        <p:spPr>
          <a:xfrm>
            <a:off x="0" y="0"/>
            <a:ext cx="9144000" cy="5143500"/>
          </a:xfrm>
          <a:prstGeom prst="rect">
            <a:avLst/>
          </a:prstGeom>
          <a:noFill/>
          <a:ln>
            <a:noFill/>
          </a:ln>
        </p:spPr>
      </p:sp>
      <p:sp>
        <p:nvSpPr>
          <p:cNvPr id="61" name="Google Shape;61;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2"/>
        <p:cNvGrpSpPr/>
        <p:nvPr/>
      </p:nvGrpSpPr>
      <p:grpSpPr>
        <a:xfrm>
          <a:off x="0" y="0"/>
          <a:ext cx="0" cy="0"/>
          <a:chOff x="0" y="0"/>
          <a:chExt cx="0" cy="0"/>
        </a:xfrm>
      </p:grpSpPr>
      <p:sp>
        <p:nvSpPr>
          <p:cNvPr id="63" name="Google Shape;63;p11"/>
          <p:cNvSpPr txBox="1">
            <a:spLocks noGrp="1"/>
          </p:cNvSpPr>
          <p:nvPr>
            <p:ph type="title" hasCustomPrompt="1"/>
          </p:nvPr>
        </p:nvSpPr>
        <p:spPr>
          <a:xfrm>
            <a:off x="2061300" y="1717025"/>
            <a:ext cx="5021400" cy="12102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4" name="Google Shape;64;p11"/>
          <p:cNvSpPr txBox="1">
            <a:spLocks noGrp="1"/>
          </p:cNvSpPr>
          <p:nvPr>
            <p:ph type="subTitle" idx="1"/>
          </p:nvPr>
        </p:nvSpPr>
        <p:spPr>
          <a:xfrm>
            <a:off x="2061300" y="2929375"/>
            <a:ext cx="5021400" cy="38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65" name="Google Shape;65;p11"/>
          <p:cNvGrpSpPr/>
          <p:nvPr/>
        </p:nvGrpSpPr>
        <p:grpSpPr>
          <a:xfrm>
            <a:off x="0" y="0"/>
            <a:ext cx="9144001" cy="5143500"/>
            <a:chOff x="0" y="0"/>
            <a:chExt cx="9144001" cy="5143500"/>
          </a:xfrm>
        </p:grpSpPr>
        <p:pic>
          <p:nvPicPr>
            <p:cNvPr id="66" name="Google Shape;66;p11"/>
            <p:cNvPicPr preferRelativeResize="0"/>
            <p:nvPr/>
          </p:nvPicPr>
          <p:blipFill rotWithShape="1">
            <a:blip r:embed="rId2">
              <a:alphaModFix/>
            </a:blip>
            <a:srcRect l="6777" t="68796"/>
            <a:stretch/>
          </p:blipFill>
          <p:spPr>
            <a:xfrm flipH="1">
              <a:off x="0" y="0"/>
              <a:ext cx="9144000" cy="1056100"/>
            </a:xfrm>
            <a:prstGeom prst="rect">
              <a:avLst/>
            </a:prstGeom>
            <a:noFill/>
            <a:ln>
              <a:noFill/>
            </a:ln>
          </p:spPr>
        </p:pic>
        <p:pic>
          <p:nvPicPr>
            <p:cNvPr id="67" name="Google Shape;67;p11"/>
            <p:cNvPicPr preferRelativeResize="0"/>
            <p:nvPr/>
          </p:nvPicPr>
          <p:blipFill rotWithShape="1">
            <a:blip r:embed="rId2">
              <a:alphaModFix/>
            </a:blip>
            <a:srcRect l="68730" t="-12" b="59666"/>
            <a:stretch/>
          </p:blipFill>
          <p:spPr>
            <a:xfrm>
              <a:off x="6325575" y="3888800"/>
              <a:ext cx="2818426" cy="1254700"/>
            </a:xfrm>
            <a:prstGeom prst="rect">
              <a:avLst/>
            </a:prstGeom>
            <a:noFill/>
            <a:ln>
              <a:noFill/>
            </a:ln>
          </p:spPr>
        </p:pic>
      </p:grpSp>
      <p:grpSp>
        <p:nvGrpSpPr>
          <p:cNvPr id="68" name="Google Shape;68;p11"/>
          <p:cNvGrpSpPr/>
          <p:nvPr/>
        </p:nvGrpSpPr>
        <p:grpSpPr>
          <a:xfrm>
            <a:off x="34200" y="313374"/>
            <a:ext cx="8770438" cy="4867275"/>
            <a:chOff x="34200" y="313374"/>
            <a:chExt cx="8770438" cy="4867275"/>
          </a:xfrm>
        </p:grpSpPr>
        <p:pic>
          <p:nvPicPr>
            <p:cNvPr id="69" name="Google Shape;69;p11"/>
            <p:cNvPicPr preferRelativeResize="0"/>
            <p:nvPr/>
          </p:nvPicPr>
          <p:blipFill>
            <a:blip r:embed="rId3">
              <a:alphaModFix/>
            </a:blip>
            <a:stretch>
              <a:fillRect/>
            </a:stretch>
          </p:blipFill>
          <p:spPr>
            <a:xfrm>
              <a:off x="34200" y="3426475"/>
              <a:ext cx="1879800" cy="1754175"/>
            </a:xfrm>
            <a:prstGeom prst="rect">
              <a:avLst/>
            </a:prstGeom>
            <a:noFill/>
            <a:ln>
              <a:noFill/>
            </a:ln>
          </p:spPr>
        </p:pic>
        <p:pic>
          <p:nvPicPr>
            <p:cNvPr id="70" name="Google Shape;70;p11"/>
            <p:cNvPicPr preferRelativeResize="0"/>
            <p:nvPr/>
          </p:nvPicPr>
          <p:blipFill>
            <a:blip r:embed="rId4">
              <a:alphaModFix/>
            </a:blip>
            <a:stretch>
              <a:fillRect/>
            </a:stretch>
          </p:blipFill>
          <p:spPr>
            <a:xfrm rot="2533864" flipH="1">
              <a:off x="7804175" y="444942"/>
              <a:ext cx="770576" cy="981667"/>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90" name="Google Shape;90;p14"/>
          <p:cNvGrpSpPr/>
          <p:nvPr/>
        </p:nvGrpSpPr>
        <p:grpSpPr>
          <a:xfrm>
            <a:off x="-1340475" y="-1371500"/>
            <a:ext cx="10476900" cy="6513775"/>
            <a:chOff x="-1340475" y="-1371500"/>
            <a:chExt cx="10476900" cy="6513775"/>
          </a:xfrm>
        </p:grpSpPr>
        <p:pic>
          <p:nvPicPr>
            <p:cNvPr id="91" name="Google Shape;91;p14"/>
            <p:cNvPicPr preferRelativeResize="0"/>
            <p:nvPr/>
          </p:nvPicPr>
          <p:blipFill rotWithShape="1">
            <a:blip r:embed="rId2">
              <a:alphaModFix/>
            </a:blip>
            <a:srcRect l="37596" t="1451" r="6179" b="76629"/>
            <a:stretch/>
          </p:blipFill>
          <p:spPr>
            <a:xfrm rot="-5400000">
              <a:off x="6209676" y="2215526"/>
              <a:ext cx="5141048" cy="712450"/>
            </a:xfrm>
            <a:prstGeom prst="rect">
              <a:avLst/>
            </a:prstGeom>
            <a:noFill/>
            <a:ln>
              <a:noFill/>
            </a:ln>
          </p:spPr>
        </p:pic>
        <p:pic>
          <p:nvPicPr>
            <p:cNvPr id="92" name="Google Shape;92;p14"/>
            <p:cNvPicPr preferRelativeResize="0"/>
            <p:nvPr/>
          </p:nvPicPr>
          <p:blipFill rotWithShape="1">
            <a:blip r:embed="rId3">
              <a:alphaModFix/>
            </a:blip>
            <a:srcRect l="-10" r="-371"/>
            <a:stretch/>
          </p:blipFill>
          <p:spPr>
            <a:xfrm rot="-8702521" flipH="1">
              <a:off x="-896301" y="-1013230"/>
              <a:ext cx="1930177" cy="215821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77"/>
        <p:cNvGrpSpPr/>
        <p:nvPr/>
      </p:nvGrpSpPr>
      <p:grpSpPr>
        <a:xfrm>
          <a:off x="0" y="0"/>
          <a:ext cx="0" cy="0"/>
          <a:chOff x="0" y="0"/>
          <a:chExt cx="0" cy="0"/>
        </a:xfrm>
      </p:grpSpPr>
      <p:grpSp>
        <p:nvGrpSpPr>
          <p:cNvPr id="178" name="Google Shape;178;p24"/>
          <p:cNvGrpSpPr/>
          <p:nvPr/>
        </p:nvGrpSpPr>
        <p:grpSpPr>
          <a:xfrm>
            <a:off x="-7750" y="1227"/>
            <a:ext cx="9167250" cy="5146749"/>
            <a:chOff x="-7750" y="1227"/>
            <a:chExt cx="9167250" cy="5146749"/>
          </a:xfrm>
        </p:grpSpPr>
        <p:pic>
          <p:nvPicPr>
            <p:cNvPr id="179" name="Google Shape;179;p24"/>
            <p:cNvPicPr preferRelativeResize="0"/>
            <p:nvPr/>
          </p:nvPicPr>
          <p:blipFill rotWithShape="1">
            <a:blip r:embed="rId2">
              <a:alphaModFix/>
            </a:blip>
            <a:srcRect l="37596" t="1451" r="6179" b="76629"/>
            <a:stretch/>
          </p:blipFill>
          <p:spPr>
            <a:xfrm rot="5400000" flipH="1">
              <a:off x="-2222049" y="2215526"/>
              <a:ext cx="5141048" cy="712450"/>
            </a:xfrm>
            <a:prstGeom prst="rect">
              <a:avLst/>
            </a:prstGeom>
            <a:noFill/>
            <a:ln>
              <a:noFill/>
            </a:ln>
          </p:spPr>
        </p:pic>
        <p:pic>
          <p:nvPicPr>
            <p:cNvPr id="180" name="Google Shape;180;p24"/>
            <p:cNvPicPr preferRelativeResize="0"/>
            <p:nvPr/>
          </p:nvPicPr>
          <p:blipFill rotWithShape="1">
            <a:blip r:embed="rId2">
              <a:alphaModFix/>
            </a:blip>
            <a:srcRect l="-2454" r="84011" b="58592"/>
            <a:stretch/>
          </p:blipFill>
          <p:spPr>
            <a:xfrm rot="-5400000" flipH="1">
              <a:off x="7643337" y="3631813"/>
              <a:ext cx="1686426" cy="1345899"/>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81"/>
        <p:cNvGrpSpPr/>
        <p:nvPr/>
      </p:nvGrpSpPr>
      <p:grpSpPr>
        <a:xfrm>
          <a:off x="0" y="0"/>
          <a:ext cx="0" cy="0"/>
          <a:chOff x="0" y="0"/>
          <a:chExt cx="0" cy="0"/>
        </a:xfrm>
      </p:grpSpPr>
      <p:grpSp>
        <p:nvGrpSpPr>
          <p:cNvPr id="182" name="Google Shape;182;p25"/>
          <p:cNvGrpSpPr/>
          <p:nvPr/>
        </p:nvGrpSpPr>
        <p:grpSpPr>
          <a:xfrm>
            <a:off x="1" y="1225"/>
            <a:ext cx="9143999" cy="5141048"/>
            <a:chOff x="1" y="1225"/>
            <a:chExt cx="9143999" cy="5141048"/>
          </a:xfrm>
        </p:grpSpPr>
        <p:pic>
          <p:nvPicPr>
            <p:cNvPr id="183" name="Google Shape;183;p25"/>
            <p:cNvPicPr preferRelativeResize="0"/>
            <p:nvPr/>
          </p:nvPicPr>
          <p:blipFill rotWithShape="1">
            <a:blip r:embed="rId2">
              <a:alphaModFix/>
            </a:blip>
            <a:srcRect l="26014" r="17761" b="64532"/>
            <a:stretch/>
          </p:blipFill>
          <p:spPr>
            <a:xfrm rot="-5400000" flipH="1">
              <a:off x="5997064" y="1995337"/>
              <a:ext cx="5141048" cy="1152824"/>
            </a:xfrm>
            <a:prstGeom prst="rect">
              <a:avLst/>
            </a:prstGeom>
            <a:noFill/>
            <a:ln>
              <a:noFill/>
            </a:ln>
          </p:spPr>
        </p:pic>
        <p:pic>
          <p:nvPicPr>
            <p:cNvPr id="184" name="Google Shape;184;p25"/>
            <p:cNvPicPr preferRelativeResize="0"/>
            <p:nvPr/>
          </p:nvPicPr>
          <p:blipFill rotWithShape="1">
            <a:blip r:embed="rId2">
              <a:alphaModFix/>
            </a:blip>
            <a:srcRect l="26014" r="17761" b="64532"/>
            <a:stretch/>
          </p:blipFill>
          <p:spPr>
            <a:xfrm rot="5400000" flipH="1">
              <a:off x="-1994111" y="1995337"/>
              <a:ext cx="5141048" cy="1152824"/>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Lora"/>
              <a:buNone/>
              <a:defRPr sz="3000" b="1">
                <a:solidFill>
                  <a:schemeClr val="dk1"/>
                </a:solidFill>
                <a:latin typeface="Lora"/>
                <a:ea typeface="Lora"/>
                <a:cs typeface="Lora"/>
                <a:sym typeface="Lora"/>
              </a:defRPr>
            </a:lvl1pPr>
            <a:lvl2pPr lvl="1" rtl="0">
              <a:spcBef>
                <a:spcPts val="0"/>
              </a:spcBef>
              <a:spcAft>
                <a:spcPts val="0"/>
              </a:spcAft>
              <a:buClr>
                <a:schemeClr val="dk1"/>
              </a:buClr>
              <a:buSzPts val="3000"/>
              <a:buFont typeface="Lora"/>
              <a:buNone/>
              <a:defRPr sz="3000" b="1">
                <a:solidFill>
                  <a:schemeClr val="dk1"/>
                </a:solidFill>
                <a:latin typeface="Lora"/>
                <a:ea typeface="Lora"/>
                <a:cs typeface="Lora"/>
                <a:sym typeface="Lora"/>
              </a:defRPr>
            </a:lvl2pPr>
            <a:lvl3pPr lvl="2" rtl="0">
              <a:spcBef>
                <a:spcPts val="0"/>
              </a:spcBef>
              <a:spcAft>
                <a:spcPts val="0"/>
              </a:spcAft>
              <a:buClr>
                <a:schemeClr val="dk1"/>
              </a:buClr>
              <a:buSzPts val="3000"/>
              <a:buFont typeface="Lora"/>
              <a:buNone/>
              <a:defRPr sz="3000" b="1">
                <a:solidFill>
                  <a:schemeClr val="dk1"/>
                </a:solidFill>
                <a:latin typeface="Lora"/>
                <a:ea typeface="Lora"/>
                <a:cs typeface="Lora"/>
                <a:sym typeface="Lora"/>
              </a:defRPr>
            </a:lvl3pPr>
            <a:lvl4pPr lvl="3" rtl="0">
              <a:spcBef>
                <a:spcPts val="0"/>
              </a:spcBef>
              <a:spcAft>
                <a:spcPts val="0"/>
              </a:spcAft>
              <a:buClr>
                <a:schemeClr val="dk1"/>
              </a:buClr>
              <a:buSzPts val="3000"/>
              <a:buFont typeface="Lora"/>
              <a:buNone/>
              <a:defRPr sz="3000" b="1">
                <a:solidFill>
                  <a:schemeClr val="dk1"/>
                </a:solidFill>
                <a:latin typeface="Lora"/>
                <a:ea typeface="Lora"/>
                <a:cs typeface="Lora"/>
                <a:sym typeface="Lora"/>
              </a:defRPr>
            </a:lvl4pPr>
            <a:lvl5pPr lvl="4" rtl="0">
              <a:spcBef>
                <a:spcPts val="0"/>
              </a:spcBef>
              <a:spcAft>
                <a:spcPts val="0"/>
              </a:spcAft>
              <a:buClr>
                <a:schemeClr val="dk1"/>
              </a:buClr>
              <a:buSzPts val="3000"/>
              <a:buFont typeface="Lora"/>
              <a:buNone/>
              <a:defRPr sz="3000" b="1">
                <a:solidFill>
                  <a:schemeClr val="dk1"/>
                </a:solidFill>
                <a:latin typeface="Lora"/>
                <a:ea typeface="Lora"/>
                <a:cs typeface="Lora"/>
                <a:sym typeface="Lora"/>
              </a:defRPr>
            </a:lvl5pPr>
            <a:lvl6pPr lvl="5" rtl="0">
              <a:spcBef>
                <a:spcPts val="0"/>
              </a:spcBef>
              <a:spcAft>
                <a:spcPts val="0"/>
              </a:spcAft>
              <a:buClr>
                <a:schemeClr val="dk1"/>
              </a:buClr>
              <a:buSzPts val="3000"/>
              <a:buFont typeface="Lora"/>
              <a:buNone/>
              <a:defRPr sz="3000" b="1">
                <a:solidFill>
                  <a:schemeClr val="dk1"/>
                </a:solidFill>
                <a:latin typeface="Lora"/>
                <a:ea typeface="Lora"/>
                <a:cs typeface="Lora"/>
                <a:sym typeface="Lora"/>
              </a:defRPr>
            </a:lvl6pPr>
            <a:lvl7pPr lvl="6" rtl="0">
              <a:spcBef>
                <a:spcPts val="0"/>
              </a:spcBef>
              <a:spcAft>
                <a:spcPts val="0"/>
              </a:spcAft>
              <a:buClr>
                <a:schemeClr val="dk1"/>
              </a:buClr>
              <a:buSzPts val="3000"/>
              <a:buFont typeface="Lora"/>
              <a:buNone/>
              <a:defRPr sz="3000" b="1">
                <a:solidFill>
                  <a:schemeClr val="dk1"/>
                </a:solidFill>
                <a:latin typeface="Lora"/>
                <a:ea typeface="Lora"/>
                <a:cs typeface="Lora"/>
                <a:sym typeface="Lora"/>
              </a:defRPr>
            </a:lvl7pPr>
            <a:lvl8pPr lvl="7" rtl="0">
              <a:spcBef>
                <a:spcPts val="0"/>
              </a:spcBef>
              <a:spcAft>
                <a:spcPts val="0"/>
              </a:spcAft>
              <a:buClr>
                <a:schemeClr val="dk1"/>
              </a:buClr>
              <a:buSzPts val="3000"/>
              <a:buFont typeface="Lora"/>
              <a:buNone/>
              <a:defRPr sz="3000" b="1">
                <a:solidFill>
                  <a:schemeClr val="dk1"/>
                </a:solidFill>
                <a:latin typeface="Lora"/>
                <a:ea typeface="Lora"/>
                <a:cs typeface="Lora"/>
                <a:sym typeface="Lora"/>
              </a:defRPr>
            </a:lvl8pPr>
            <a:lvl9pPr lvl="8" rtl="0">
              <a:spcBef>
                <a:spcPts val="0"/>
              </a:spcBef>
              <a:spcAft>
                <a:spcPts val="0"/>
              </a:spcAft>
              <a:buClr>
                <a:schemeClr val="dk1"/>
              </a:buClr>
              <a:buSzPts val="3000"/>
              <a:buFont typeface="Lora"/>
              <a:buNone/>
              <a:defRPr sz="3000" b="1">
                <a:solidFill>
                  <a:schemeClr val="dk1"/>
                </a:solidFill>
                <a:latin typeface="Lora"/>
                <a:ea typeface="Lora"/>
                <a:cs typeface="Lora"/>
                <a:sym typeface="Lor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marL="914400" lvl="1"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7" r:id="rId5"/>
    <p:sldLayoutId id="2147483658" r:id="rId6"/>
    <p:sldLayoutId id="2147483660" r:id="rId7"/>
    <p:sldLayoutId id="2147483670" r:id="rId8"/>
    <p:sldLayoutId id="21474836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pixabay.com/en/bees-building-honeycomb-honey-35220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7.pn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hyperlink" Target="https://doi.org/10.1007/BF00290824" TargetMode="External"/><Relationship Id="rId3" Type="http://schemas.openxmlformats.org/officeDocument/2006/relationships/hyperlink" Target="https://doi.org/10.1242/jeb.199.12.2585" TargetMode="External"/><Relationship Id="rId7" Type="http://schemas.openxmlformats.org/officeDocument/2006/relationships/hyperlink" Target="https://www.researchgate.net/publication/268000846_32_Vibratory_and_Airborne-Sound_Signals_in_Bee_Communication_Hymenoptera" TargetMode="External"/><Relationship Id="rId2" Type="http://schemas.openxmlformats.org/officeDocument/2006/relationships/hyperlink" Target="https://doi.org/10.1002/cne.22042" TargetMode="External"/><Relationship Id="rId1" Type="http://schemas.openxmlformats.org/officeDocument/2006/relationships/slideLayout" Target="../slideLayouts/slideLayout7.xml"/><Relationship Id="rId6" Type="http://schemas.openxmlformats.org/officeDocument/2006/relationships/hyperlink" Target="https://doi.org/10.1111/j.1439-0310.2006.01314.x" TargetMode="External"/><Relationship Id="rId5" Type="http://schemas.openxmlformats.org/officeDocument/2006/relationships/hyperlink" Target="https://dc.etsu.edu/honors/474" TargetMode="External"/><Relationship Id="rId10" Type="http://schemas.openxmlformats.org/officeDocument/2006/relationships/hyperlink" Target="https://doi.org/10.3390/vetsci7040168" TargetMode="External"/><Relationship Id="rId4" Type="http://schemas.openxmlformats.org/officeDocument/2006/relationships/hyperlink" Target="https://doi.org/10.1051/apido:2004006" TargetMode="External"/><Relationship Id="rId9" Type="http://schemas.openxmlformats.org/officeDocument/2006/relationships/hyperlink" Target="https://doi.org/10.1007/BF0222408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0100" y="1413165"/>
            <a:ext cx="6163800" cy="872835"/>
          </a:xfrm>
        </p:spPr>
        <p:txBody>
          <a:bodyPr/>
          <a:lstStyle/>
          <a:p>
            <a:r>
              <a:rPr lang="en-US" sz="4000" dirty="0"/>
              <a:t>Welcome</a:t>
            </a:r>
          </a:p>
        </p:txBody>
      </p:sp>
      <p:sp>
        <p:nvSpPr>
          <p:cNvPr id="3" name="Subtitle 2"/>
          <p:cNvSpPr>
            <a:spLocks noGrp="1"/>
          </p:cNvSpPr>
          <p:nvPr>
            <p:ph type="subTitle" idx="1"/>
          </p:nvPr>
        </p:nvSpPr>
        <p:spPr>
          <a:xfrm>
            <a:off x="1393651" y="2285999"/>
            <a:ext cx="6163800" cy="1820917"/>
          </a:xfrm>
        </p:spPr>
        <p:txBody>
          <a:bodyPr/>
          <a:lstStyle/>
          <a:p>
            <a:r>
              <a:rPr lang="en-US" sz="1800" dirty="0"/>
              <a:t>March 10, 2025</a:t>
            </a:r>
          </a:p>
          <a:p>
            <a:r>
              <a:rPr lang="en-US" sz="1800" b="1" dirty="0"/>
              <a:t>Paul Longwell</a:t>
            </a:r>
          </a:p>
          <a:p>
            <a:endParaRPr lang="en-US" sz="1800" b="1" dirty="0"/>
          </a:p>
          <a:p>
            <a:r>
              <a:rPr lang="en-US" sz="1400" dirty="0"/>
              <a:t>Cornell University Master Beekeeper</a:t>
            </a:r>
          </a:p>
          <a:p>
            <a:r>
              <a:rPr lang="en-US" sz="1400" dirty="0"/>
              <a:t>   Montana University Master Beekeeper</a:t>
            </a:r>
          </a:p>
          <a:p>
            <a:r>
              <a:rPr lang="en-US" sz="1400" dirty="0"/>
              <a:t>Washington State Master Beekeeper</a:t>
            </a:r>
          </a:p>
          <a:p>
            <a:endParaRPr lang="en-US" sz="1800" dirty="0"/>
          </a:p>
          <a:p>
            <a:endParaRPr lang="en-US" sz="1800" dirty="0"/>
          </a:p>
        </p:txBody>
      </p:sp>
    </p:spTree>
    <p:extLst>
      <p:ext uri="{BB962C8B-B14F-4D97-AF65-F5344CB8AC3E}">
        <p14:creationId xmlns:p14="http://schemas.microsoft.com/office/powerpoint/2010/main" val="552342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72" y="210851"/>
            <a:ext cx="6440217" cy="1089804"/>
          </a:xfrm>
        </p:spPr>
        <p:txBody>
          <a:bodyPr/>
          <a:lstStyle/>
          <a:p>
            <a:r>
              <a:rPr lang="en-US" dirty="0">
                <a:latin typeface="Times New Roman" panose="02020603050405020304" pitchFamily="18" charset="0"/>
                <a:cs typeface="Times New Roman" panose="02020603050405020304" pitchFamily="18" charset="0"/>
              </a:rPr>
              <a:t> If the Honeybee do not have any ears?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538" y="1558290"/>
            <a:ext cx="4808220" cy="1586931"/>
          </a:xfrm>
          <a:prstGeom prst="rect">
            <a:avLst/>
          </a:prstGeom>
        </p:spPr>
      </p:pic>
      <p:sp>
        <p:nvSpPr>
          <p:cNvPr id="6" name="TextBox 5"/>
          <p:cNvSpPr txBox="1"/>
          <p:nvPr/>
        </p:nvSpPr>
        <p:spPr>
          <a:xfrm>
            <a:off x="2025870" y="3980793"/>
            <a:ext cx="463506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How do they hear sounds ?</a:t>
            </a:r>
          </a:p>
        </p:txBody>
      </p:sp>
    </p:spTree>
    <p:extLst>
      <p:ext uri="{BB962C8B-B14F-4D97-AF65-F5344CB8AC3E}">
        <p14:creationId xmlns:p14="http://schemas.microsoft.com/office/powerpoint/2010/main" val="320720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72" y="210851"/>
            <a:ext cx="6440217" cy="572700"/>
          </a:xfrm>
        </p:spPr>
        <p:txBody>
          <a:bodyPr/>
          <a:lstStyle/>
          <a:p>
            <a:r>
              <a:rPr lang="en-US" dirty="0">
                <a:latin typeface="Times New Roman" panose="02020603050405020304" pitchFamily="18" charset="0"/>
                <a:cs typeface="Times New Roman" panose="02020603050405020304" pitchFamily="18" charset="0"/>
              </a:rPr>
              <a:t>Honeybee Vibration Sensors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672" y="945263"/>
            <a:ext cx="5756507" cy="3406803"/>
          </a:xfrm>
          <a:prstGeom prst="rect">
            <a:avLst/>
          </a:prstGeom>
        </p:spPr>
      </p:pic>
      <p:sp>
        <p:nvSpPr>
          <p:cNvPr id="6" name="TextBox 5"/>
          <p:cNvSpPr txBox="1"/>
          <p:nvPr/>
        </p:nvSpPr>
        <p:spPr>
          <a:xfrm>
            <a:off x="1146875" y="4543336"/>
            <a:ext cx="7039014" cy="52322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The Johnston’s organ (A) and subgenual organ (B) are the primary receptors for vibroacoustic signals (sound). Hunt and Richard (2013)</a:t>
            </a:r>
          </a:p>
        </p:txBody>
      </p:sp>
    </p:spTree>
    <p:extLst>
      <p:ext uri="{BB962C8B-B14F-4D97-AF65-F5344CB8AC3E}">
        <p14:creationId xmlns:p14="http://schemas.microsoft.com/office/powerpoint/2010/main" val="235517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Johnston Organ</a:t>
            </a:r>
          </a:p>
        </p:txBody>
      </p:sp>
      <p:sp>
        <p:nvSpPr>
          <p:cNvPr id="6" name="TextBox 5"/>
          <p:cNvSpPr txBox="1"/>
          <p:nvPr/>
        </p:nvSpPr>
        <p:spPr>
          <a:xfrm>
            <a:off x="1146875" y="4543336"/>
            <a:ext cx="7039014" cy="52322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The Johnston’s organ  is one of the primary receptors for vibroacoustic signals (sound). Hunt and Richard (2013)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92" y="1379483"/>
            <a:ext cx="8801215" cy="3255580"/>
          </a:xfrm>
          <a:prstGeom prst="rect">
            <a:avLst/>
          </a:prstGeom>
        </p:spPr>
      </p:pic>
    </p:spTree>
    <p:extLst>
      <p:ext uri="{BB962C8B-B14F-4D97-AF65-F5344CB8AC3E}">
        <p14:creationId xmlns:p14="http://schemas.microsoft.com/office/powerpoint/2010/main" val="422712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72" y="210850"/>
            <a:ext cx="6440217" cy="1010977"/>
          </a:xfrm>
        </p:spPr>
        <p:txBody>
          <a:bodyPr/>
          <a:lstStyle/>
          <a:p>
            <a:r>
              <a:rPr lang="en-US" dirty="0">
                <a:latin typeface="Times New Roman" panose="02020603050405020304" pitchFamily="18" charset="0"/>
                <a:cs typeface="Times New Roman" panose="02020603050405020304" pitchFamily="18" charset="0"/>
              </a:rPr>
              <a:t>Subgenual  Organ</a:t>
            </a:r>
          </a:p>
        </p:txBody>
      </p:sp>
      <p:sp>
        <p:nvSpPr>
          <p:cNvPr id="6" name="TextBox 5"/>
          <p:cNvSpPr txBox="1"/>
          <p:nvPr/>
        </p:nvSpPr>
        <p:spPr>
          <a:xfrm>
            <a:off x="1146875" y="4543336"/>
            <a:ext cx="7039014" cy="52322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 The  Subgenual organ  is one of primary receptors for vibroacoustic signals (sound). Hunt and Richard (2013)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17" y="1411752"/>
            <a:ext cx="5710796" cy="302314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1248" y="1411752"/>
            <a:ext cx="5065985" cy="3023146"/>
          </a:xfrm>
          <a:prstGeom prst="rect">
            <a:avLst/>
          </a:prstGeom>
        </p:spPr>
      </p:pic>
    </p:spTree>
    <p:extLst>
      <p:ext uri="{BB962C8B-B14F-4D97-AF65-F5344CB8AC3E}">
        <p14:creationId xmlns:p14="http://schemas.microsoft.com/office/powerpoint/2010/main" val="2962288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7" name="Google Shape;197;p29"/>
          <p:cNvPicPr preferRelativeResize="0"/>
          <p:nvPr/>
        </p:nvPicPr>
        <p:blipFill>
          <a:blip r:embed="rId3">
            <a:alphaModFix/>
          </a:blip>
          <a:stretch>
            <a:fillRect/>
          </a:stretch>
        </p:blipFill>
        <p:spPr>
          <a:xfrm>
            <a:off x="85150" y="89900"/>
            <a:ext cx="1879800" cy="1754175"/>
          </a:xfrm>
          <a:prstGeom prst="rect">
            <a:avLst/>
          </a:prstGeom>
          <a:noFill/>
          <a:ln>
            <a:noFill/>
          </a:ln>
        </p:spPr>
      </p:pic>
      <p:sp>
        <p:nvSpPr>
          <p:cNvPr id="5" name="TextBox 4">
            <a:extLst>
              <a:ext uri="{FF2B5EF4-FFF2-40B4-BE49-F238E27FC236}">
                <a16:creationId xmlns:a16="http://schemas.microsoft.com/office/drawing/2014/main" id="{12DFCA26-A12F-8DD8-D33E-A8BEBF435E59}"/>
              </a:ext>
            </a:extLst>
          </p:cNvPr>
          <p:cNvSpPr txBox="1"/>
          <p:nvPr/>
        </p:nvSpPr>
        <p:spPr>
          <a:xfrm>
            <a:off x="2393283" y="1376521"/>
            <a:ext cx="5025293" cy="954107"/>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During the Waggle dance </a:t>
            </a:r>
          </a:p>
          <a:p>
            <a:pPr algn="ctr"/>
            <a:r>
              <a:rPr lang="en-US" sz="2800" b="1" dirty="0">
                <a:latin typeface="Times New Roman" panose="02020603050405020304" pitchFamily="18" charset="0"/>
                <a:cs typeface="Times New Roman" panose="02020603050405020304" pitchFamily="18" charset="0"/>
              </a:rPr>
              <a:t>the Dancer</a:t>
            </a:r>
          </a:p>
        </p:txBody>
      </p:sp>
      <p:sp>
        <p:nvSpPr>
          <p:cNvPr id="2" name="TextBox 1"/>
          <p:cNvSpPr txBox="1"/>
          <p:nvPr/>
        </p:nvSpPr>
        <p:spPr>
          <a:xfrm>
            <a:off x="62870" y="3751069"/>
            <a:ext cx="1924360" cy="307777"/>
          </a:xfrm>
          <a:prstGeom prst="rect">
            <a:avLst/>
          </a:prstGeom>
          <a:noFill/>
        </p:spPr>
        <p:txBody>
          <a:bodyPr wrap="square" rtlCol="0">
            <a:spAutoFit/>
          </a:bodyPr>
          <a:lstStyle/>
          <a:p>
            <a:r>
              <a:rPr lang="en-US" dirty="0"/>
              <a:t>Michelsen 1987</a:t>
            </a:r>
          </a:p>
        </p:txBody>
      </p:sp>
      <p:sp>
        <p:nvSpPr>
          <p:cNvPr id="3" name="TextBox 2"/>
          <p:cNvSpPr txBox="1"/>
          <p:nvPr/>
        </p:nvSpPr>
        <p:spPr>
          <a:xfrm>
            <a:off x="2878548" y="2420201"/>
            <a:ext cx="4540028" cy="646331"/>
          </a:xfrm>
          <a:prstGeom prst="rect">
            <a:avLst/>
          </a:prstGeom>
          <a:noFill/>
        </p:spPr>
        <p:txBody>
          <a:bodyPr wrap="square" rtlCol="0">
            <a:spAutoFit/>
          </a:bodyPr>
          <a:lstStyle/>
          <a:p>
            <a:pPr marL="285750" indent="-285750">
              <a:buFont typeface="Arial" panose="020B0604020202020204" pitchFamily="34" charset="0"/>
              <a:buChar char="•"/>
            </a:pPr>
            <a:r>
              <a:rPr lang="en-US" sz="1800" dirty="0"/>
              <a:t>Moves her body  in 15 Hz waggling motions side to side</a:t>
            </a:r>
          </a:p>
        </p:txBody>
      </p:sp>
      <p:sp>
        <p:nvSpPr>
          <p:cNvPr id="6" name="TextBox 5"/>
          <p:cNvSpPr txBox="1"/>
          <p:nvPr/>
        </p:nvSpPr>
        <p:spPr>
          <a:xfrm>
            <a:off x="2878548" y="3119929"/>
            <a:ext cx="4176259"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t>While vibrating her wings in short 20 </a:t>
            </a:r>
            <a:r>
              <a:rPr lang="en-US" sz="1800" dirty="0" err="1"/>
              <a:t>ms</a:t>
            </a:r>
            <a:r>
              <a:rPr lang="en-US" sz="1800" dirty="0"/>
              <a:t> pulses, at frequencies  from 200 to 300 Hz</a:t>
            </a:r>
          </a:p>
        </p:txBody>
      </p:sp>
      <p:sp>
        <p:nvSpPr>
          <p:cNvPr id="7" name="TextBox 6"/>
          <p:cNvSpPr txBox="1"/>
          <p:nvPr/>
        </p:nvSpPr>
        <p:spPr>
          <a:xfrm>
            <a:off x="3796145" y="3976255"/>
            <a:ext cx="2105891" cy="30777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09296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7" name="Google Shape;197;p29"/>
          <p:cNvPicPr preferRelativeResize="0"/>
          <p:nvPr/>
        </p:nvPicPr>
        <p:blipFill>
          <a:blip r:embed="rId3">
            <a:alphaModFix/>
          </a:blip>
          <a:stretch>
            <a:fillRect/>
          </a:stretch>
        </p:blipFill>
        <p:spPr>
          <a:xfrm>
            <a:off x="85150" y="89900"/>
            <a:ext cx="1879800" cy="1754175"/>
          </a:xfrm>
          <a:prstGeom prst="rect">
            <a:avLst/>
          </a:prstGeom>
          <a:noFill/>
          <a:ln>
            <a:noFill/>
          </a:ln>
        </p:spPr>
      </p:pic>
      <p:sp>
        <p:nvSpPr>
          <p:cNvPr id="5" name="TextBox 4">
            <a:extLst>
              <a:ext uri="{FF2B5EF4-FFF2-40B4-BE49-F238E27FC236}">
                <a16:creationId xmlns:a16="http://schemas.microsoft.com/office/drawing/2014/main" id="{12DFCA26-A12F-8DD8-D33E-A8BEBF435E59}"/>
              </a:ext>
            </a:extLst>
          </p:cNvPr>
          <p:cNvSpPr txBox="1"/>
          <p:nvPr/>
        </p:nvSpPr>
        <p:spPr>
          <a:xfrm>
            <a:off x="2336443" y="1205767"/>
            <a:ext cx="5025293" cy="954107"/>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During the Waggle dance the Dancer</a:t>
            </a:r>
          </a:p>
        </p:txBody>
      </p:sp>
      <p:sp>
        <p:nvSpPr>
          <p:cNvPr id="2" name="TextBox 1"/>
          <p:cNvSpPr txBox="1"/>
          <p:nvPr/>
        </p:nvSpPr>
        <p:spPr>
          <a:xfrm>
            <a:off x="85150" y="3459425"/>
            <a:ext cx="1924360" cy="523220"/>
          </a:xfrm>
          <a:prstGeom prst="rect">
            <a:avLst/>
          </a:prstGeom>
          <a:noFill/>
        </p:spPr>
        <p:txBody>
          <a:bodyPr wrap="square" rtlCol="0">
            <a:spAutoFit/>
          </a:bodyPr>
          <a:lstStyle/>
          <a:p>
            <a:r>
              <a:rPr lang="en-US" dirty="0"/>
              <a:t>Hunt and Richard 2013</a:t>
            </a:r>
          </a:p>
        </p:txBody>
      </p:sp>
      <p:sp>
        <p:nvSpPr>
          <p:cNvPr id="3" name="TextBox 2"/>
          <p:cNvSpPr txBox="1"/>
          <p:nvPr/>
        </p:nvSpPr>
        <p:spPr>
          <a:xfrm>
            <a:off x="2348878" y="2084184"/>
            <a:ext cx="4686922"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These Airborne sounds are received by close followers of the dance with their antennas </a:t>
            </a:r>
          </a:p>
        </p:txBody>
      </p:sp>
      <p:sp>
        <p:nvSpPr>
          <p:cNvPr id="6" name="TextBox 5"/>
          <p:cNvSpPr txBox="1"/>
          <p:nvPr/>
        </p:nvSpPr>
        <p:spPr>
          <a:xfrm>
            <a:off x="2348878" y="2983626"/>
            <a:ext cx="448372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vibration of the dance is also transmitted through the wax comb where it’s picked up by the  subgenal organs in the legs</a:t>
            </a:r>
          </a:p>
        </p:txBody>
      </p:sp>
      <p:sp>
        <p:nvSpPr>
          <p:cNvPr id="7" name="TextBox 6"/>
          <p:cNvSpPr txBox="1"/>
          <p:nvPr/>
        </p:nvSpPr>
        <p:spPr>
          <a:xfrm>
            <a:off x="3796145" y="3976255"/>
            <a:ext cx="2105891" cy="30777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92928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09AAF-91A4-A0F1-F299-A3B8B7360250}"/>
              </a:ext>
            </a:extLst>
          </p:cNvPr>
          <p:cNvSpPr>
            <a:spLocks noGrp="1"/>
          </p:cNvSpPr>
          <p:nvPr>
            <p:ph type="title"/>
          </p:nvPr>
        </p:nvSpPr>
        <p:spPr>
          <a:xfrm>
            <a:off x="4354706" y="600314"/>
            <a:ext cx="3851607" cy="1997413"/>
          </a:xfrm>
        </p:spPr>
        <p:txBody>
          <a:bodyPr/>
          <a:lstStyle/>
          <a:p>
            <a:r>
              <a:rPr lang="en-US" sz="3200" dirty="0">
                <a:latin typeface="Times New Roman" panose="02020603050405020304" pitchFamily="18" charset="0"/>
                <a:cs typeface="Times New Roman" panose="02020603050405020304" pitchFamily="18" charset="0"/>
              </a:rPr>
              <a:t>Honeybee comb near the entrance is conveniently left with open cells.</a:t>
            </a:r>
          </a:p>
        </p:txBody>
      </p:sp>
      <p:pic>
        <p:nvPicPr>
          <p:cNvPr id="4" name="Picture 3" descr="Bees on a honeycomb&#10;&#10;Description automatically generated">
            <a:extLst>
              <a:ext uri="{FF2B5EF4-FFF2-40B4-BE49-F238E27FC236}">
                <a16:creationId xmlns:a16="http://schemas.microsoft.com/office/drawing/2014/main" id="{4124D5EC-0906-CA70-7A21-934C0EAD878A}"/>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612517" y="805473"/>
            <a:ext cx="3514008" cy="2346332"/>
          </a:xfrm>
          <a:prstGeom prst="rect">
            <a:avLst/>
          </a:prstGeom>
        </p:spPr>
      </p:pic>
      <p:sp>
        <p:nvSpPr>
          <p:cNvPr id="5" name="TextBox 4"/>
          <p:cNvSpPr txBox="1"/>
          <p:nvPr/>
        </p:nvSpPr>
        <p:spPr>
          <a:xfrm>
            <a:off x="4925291" y="2597727"/>
            <a:ext cx="2854036" cy="523220"/>
          </a:xfrm>
          <a:prstGeom prst="rect">
            <a:avLst/>
          </a:prstGeom>
          <a:noFill/>
        </p:spPr>
        <p:txBody>
          <a:bodyPr wrap="square" rtlCol="0">
            <a:spAutoFit/>
          </a:bodyPr>
          <a:lstStyle/>
          <a:p>
            <a:r>
              <a:rPr lang="en-US" dirty="0"/>
              <a:t>Bees use this as a dance floor  to perform the waggle dances.</a:t>
            </a:r>
          </a:p>
        </p:txBody>
      </p:sp>
      <p:sp>
        <p:nvSpPr>
          <p:cNvPr id="6" name="TextBox 5"/>
          <p:cNvSpPr txBox="1"/>
          <p:nvPr/>
        </p:nvSpPr>
        <p:spPr>
          <a:xfrm>
            <a:off x="5243945" y="3289314"/>
            <a:ext cx="2216727" cy="338554"/>
          </a:xfrm>
          <a:prstGeom prst="rect">
            <a:avLst/>
          </a:prstGeom>
          <a:noFill/>
        </p:spPr>
        <p:txBody>
          <a:bodyPr wrap="square" rtlCol="0">
            <a:spAutoFit/>
          </a:bodyPr>
          <a:lstStyle/>
          <a:p>
            <a:r>
              <a:rPr lang="en-US" sz="1600" dirty="0"/>
              <a:t>Why  empty comb?</a:t>
            </a:r>
          </a:p>
        </p:txBody>
      </p:sp>
      <p:sp>
        <p:nvSpPr>
          <p:cNvPr id="7" name="TextBox 6"/>
          <p:cNvSpPr txBox="1"/>
          <p:nvPr/>
        </p:nvSpPr>
        <p:spPr>
          <a:xfrm>
            <a:off x="4732263" y="3941618"/>
            <a:ext cx="3096491" cy="523220"/>
          </a:xfrm>
          <a:prstGeom prst="rect">
            <a:avLst/>
          </a:prstGeom>
          <a:noFill/>
        </p:spPr>
        <p:txBody>
          <a:bodyPr wrap="square" rtlCol="0">
            <a:spAutoFit/>
          </a:bodyPr>
          <a:lstStyle/>
          <a:p>
            <a:r>
              <a:rPr lang="en-US" dirty="0"/>
              <a:t>Empty open cell comb transmits the vibration  better than  full cells.</a:t>
            </a:r>
          </a:p>
        </p:txBody>
      </p:sp>
      <p:sp>
        <p:nvSpPr>
          <p:cNvPr id="8" name="TextBox 7"/>
          <p:cNvSpPr txBox="1"/>
          <p:nvPr/>
        </p:nvSpPr>
        <p:spPr>
          <a:xfrm>
            <a:off x="1122217" y="4592781"/>
            <a:ext cx="1787237" cy="307777"/>
          </a:xfrm>
          <a:prstGeom prst="rect">
            <a:avLst/>
          </a:prstGeom>
          <a:noFill/>
        </p:spPr>
        <p:txBody>
          <a:bodyPr wrap="square" rtlCol="0">
            <a:spAutoFit/>
          </a:bodyPr>
          <a:lstStyle/>
          <a:p>
            <a:r>
              <a:rPr lang="en-US" dirty="0"/>
              <a:t>Sandeman 1996</a:t>
            </a:r>
          </a:p>
        </p:txBody>
      </p:sp>
    </p:spTree>
    <p:extLst>
      <p:ext uri="{BB962C8B-B14F-4D97-AF65-F5344CB8AC3E}">
        <p14:creationId xmlns:p14="http://schemas.microsoft.com/office/powerpoint/2010/main" val="260720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464BAF-BCE8-A19A-BA9E-CAA512B7E010}"/>
              </a:ext>
            </a:extLst>
          </p:cNvPr>
          <p:cNvSpPr txBox="1"/>
          <p:nvPr/>
        </p:nvSpPr>
        <p:spPr>
          <a:xfrm>
            <a:off x="1344246" y="367322"/>
            <a:ext cx="6119445" cy="646331"/>
          </a:xfrm>
          <a:prstGeom prst="rect">
            <a:avLst/>
          </a:prstGeom>
          <a:noFill/>
        </p:spPr>
        <p:txBody>
          <a:bodyPr wrap="square" rtlCol="0">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Worker Bees Piping Signals</a:t>
            </a:r>
          </a:p>
        </p:txBody>
      </p:sp>
      <p:sp>
        <p:nvSpPr>
          <p:cNvPr id="3" name="TextBox 2">
            <a:extLst>
              <a:ext uri="{FF2B5EF4-FFF2-40B4-BE49-F238E27FC236}">
                <a16:creationId xmlns:a16="http://schemas.microsoft.com/office/drawing/2014/main" id="{4FDAB729-7585-C2DD-63AA-0F4A86C12E85}"/>
              </a:ext>
            </a:extLst>
          </p:cNvPr>
          <p:cNvSpPr txBox="1"/>
          <p:nvPr/>
        </p:nvSpPr>
        <p:spPr>
          <a:xfrm>
            <a:off x="1786468" y="1371421"/>
            <a:ext cx="654473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Tremble dancers (300-500 Hz)</a:t>
            </a:r>
          </a:p>
        </p:txBody>
      </p:sp>
      <p:sp>
        <p:nvSpPr>
          <p:cNvPr id="4" name="TextBox 3">
            <a:extLst>
              <a:ext uri="{FF2B5EF4-FFF2-40B4-BE49-F238E27FC236}">
                <a16:creationId xmlns:a16="http://schemas.microsoft.com/office/drawing/2014/main" id="{E3C08066-D4FB-F992-C2E7-65B3AAF988F1}"/>
              </a:ext>
            </a:extLst>
          </p:cNvPr>
          <p:cNvSpPr txBox="1"/>
          <p:nvPr/>
        </p:nvSpPr>
        <p:spPr>
          <a:xfrm flipV="1">
            <a:off x="5174672" y="4562427"/>
            <a:ext cx="2830411" cy="1015663"/>
          </a:xfrm>
          <a:prstGeom prst="rect">
            <a:avLst/>
          </a:prstGeom>
          <a:no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298372" y="2335982"/>
            <a:ext cx="5347028"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Tremble</a:t>
            </a:r>
            <a:r>
              <a:rPr lang="en-US" sz="2800" dirty="0">
                <a:latin typeface="Times New Roman" panose="02020603050405020304" pitchFamily="18" charset="0"/>
                <a:cs typeface="Times New Roman" panose="02020603050405020304" pitchFamily="18" charset="0"/>
              </a:rPr>
              <a:t>: Signal alerts hive mates they need to stop and listen.</a:t>
            </a:r>
          </a:p>
        </p:txBody>
      </p:sp>
      <p:sp>
        <p:nvSpPr>
          <p:cNvPr id="10" name="TextBox 9"/>
          <p:cNvSpPr txBox="1"/>
          <p:nvPr/>
        </p:nvSpPr>
        <p:spPr>
          <a:xfrm>
            <a:off x="914400" y="4772891"/>
            <a:ext cx="2521527" cy="307777"/>
          </a:xfrm>
          <a:prstGeom prst="rect">
            <a:avLst/>
          </a:prstGeom>
          <a:noFill/>
        </p:spPr>
        <p:txBody>
          <a:bodyPr wrap="square" rtlCol="0">
            <a:spAutoFit/>
          </a:bodyPr>
          <a:lstStyle/>
          <a:p>
            <a:r>
              <a:rPr lang="en-US" dirty="0"/>
              <a:t>Armbruster 1922</a:t>
            </a:r>
          </a:p>
        </p:txBody>
      </p:sp>
    </p:spTree>
    <p:extLst>
      <p:ext uri="{BB962C8B-B14F-4D97-AF65-F5344CB8AC3E}">
        <p14:creationId xmlns:p14="http://schemas.microsoft.com/office/powerpoint/2010/main" val="333209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464BAF-BCE8-A19A-BA9E-CAA512B7E010}"/>
              </a:ext>
            </a:extLst>
          </p:cNvPr>
          <p:cNvSpPr txBox="1"/>
          <p:nvPr/>
        </p:nvSpPr>
        <p:spPr>
          <a:xfrm>
            <a:off x="1344246" y="367322"/>
            <a:ext cx="6119445" cy="646331"/>
          </a:xfrm>
          <a:prstGeom prst="rect">
            <a:avLst/>
          </a:prstGeom>
          <a:noFill/>
        </p:spPr>
        <p:txBody>
          <a:bodyPr wrap="square" rtlCol="0">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Worker Bees Piping Signals</a:t>
            </a:r>
          </a:p>
        </p:txBody>
      </p:sp>
      <p:sp>
        <p:nvSpPr>
          <p:cNvPr id="3" name="TextBox 2">
            <a:extLst>
              <a:ext uri="{FF2B5EF4-FFF2-40B4-BE49-F238E27FC236}">
                <a16:creationId xmlns:a16="http://schemas.microsoft.com/office/drawing/2014/main" id="{4FDAB729-7585-C2DD-63AA-0F4A86C12E85}"/>
              </a:ext>
            </a:extLst>
          </p:cNvPr>
          <p:cNvSpPr txBox="1"/>
          <p:nvPr/>
        </p:nvSpPr>
        <p:spPr>
          <a:xfrm>
            <a:off x="1786468" y="1371421"/>
            <a:ext cx="6544732"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Shaking Signal ( 16-20 </a:t>
            </a:r>
            <a:r>
              <a:rPr lang="en-US" sz="3200" b="1" dirty="0">
                <a:latin typeface="Times New Roman" panose="02020603050405020304" pitchFamily="18" charset="0"/>
                <a:cs typeface="Times New Roman" panose="02020603050405020304" pitchFamily="18" charset="0"/>
              </a:rPr>
              <a:t>Hz)</a:t>
            </a:r>
          </a:p>
        </p:txBody>
      </p:sp>
      <p:sp>
        <p:nvSpPr>
          <p:cNvPr id="4" name="TextBox 3">
            <a:extLst>
              <a:ext uri="{FF2B5EF4-FFF2-40B4-BE49-F238E27FC236}">
                <a16:creationId xmlns:a16="http://schemas.microsoft.com/office/drawing/2014/main" id="{E3C08066-D4FB-F992-C2E7-65B3AAF988F1}"/>
              </a:ext>
            </a:extLst>
          </p:cNvPr>
          <p:cNvSpPr txBox="1"/>
          <p:nvPr/>
        </p:nvSpPr>
        <p:spPr>
          <a:xfrm flipV="1">
            <a:off x="5174672" y="4562427"/>
            <a:ext cx="2830411" cy="1015663"/>
          </a:xfrm>
          <a:prstGeom prst="rect">
            <a:avLst/>
          </a:prstGeom>
          <a:no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298372" y="2335982"/>
            <a:ext cx="5347028" cy="1815882"/>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Shaking</a:t>
            </a:r>
            <a:r>
              <a:rPr lang="en-US" sz="2800" dirty="0" smtClean="0">
                <a:latin typeface="Times New Roman" panose="02020603050405020304" pitchFamily="18" charset="0"/>
                <a:cs typeface="Times New Roman" panose="02020603050405020304" pitchFamily="18" charset="0"/>
              </a:rPr>
              <a:t>:  All workers even 2 day old can perform the shaking signal </a:t>
            </a:r>
          </a:p>
          <a:p>
            <a:r>
              <a:rPr lang="en-US" sz="2800" dirty="0" smtClean="0">
                <a:latin typeface="Times New Roman" panose="02020603050405020304" pitchFamily="18" charset="0"/>
                <a:cs typeface="Times New Roman" panose="02020603050405020304" pitchFamily="18" charset="0"/>
              </a:rPr>
              <a:t>This is done by grabbing the recipient and vibrating.</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914400" y="4772891"/>
            <a:ext cx="2521527" cy="307777"/>
          </a:xfrm>
          <a:prstGeom prst="rect">
            <a:avLst/>
          </a:prstGeom>
          <a:noFill/>
        </p:spPr>
        <p:txBody>
          <a:bodyPr wrap="square" rtlCol="0">
            <a:spAutoFit/>
          </a:bodyPr>
          <a:lstStyle/>
          <a:p>
            <a:r>
              <a:rPr lang="en-US" dirty="0"/>
              <a:t>Armbruster 1922</a:t>
            </a:r>
          </a:p>
        </p:txBody>
      </p:sp>
    </p:spTree>
    <p:extLst>
      <p:ext uri="{BB962C8B-B14F-4D97-AF65-F5344CB8AC3E}">
        <p14:creationId xmlns:p14="http://schemas.microsoft.com/office/powerpoint/2010/main" val="34542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8570C-CF97-D5FF-719E-AE7885B4F51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A09F23A-38B1-8E52-246C-96C96F4560F0}"/>
              </a:ext>
            </a:extLst>
          </p:cNvPr>
          <p:cNvSpPr txBox="1"/>
          <p:nvPr/>
        </p:nvSpPr>
        <p:spPr>
          <a:xfrm>
            <a:off x="1344246" y="367322"/>
            <a:ext cx="6119445" cy="646331"/>
          </a:xfrm>
          <a:prstGeom prst="rect">
            <a:avLst/>
          </a:prstGeom>
          <a:noFill/>
        </p:spPr>
        <p:txBody>
          <a:bodyPr wrap="square" rtlCol="0">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Worker Bees Piping Signals</a:t>
            </a:r>
          </a:p>
        </p:txBody>
      </p:sp>
      <p:sp>
        <p:nvSpPr>
          <p:cNvPr id="3" name="TextBox 2">
            <a:extLst>
              <a:ext uri="{FF2B5EF4-FFF2-40B4-BE49-F238E27FC236}">
                <a16:creationId xmlns:a16="http://schemas.microsoft.com/office/drawing/2014/main" id="{B688251D-6D9F-EFB1-FAFF-D2A1FEF829F1}"/>
              </a:ext>
            </a:extLst>
          </p:cNvPr>
          <p:cNvSpPr txBox="1"/>
          <p:nvPr/>
        </p:nvSpPr>
        <p:spPr>
          <a:xfrm>
            <a:off x="2137448" y="1103352"/>
            <a:ext cx="4869104" cy="954107"/>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Forager (200 – 350 Hz)</a:t>
            </a:r>
          </a:p>
        </p:txBody>
      </p:sp>
      <p:sp>
        <p:nvSpPr>
          <p:cNvPr id="4" name="TextBox 3">
            <a:extLst>
              <a:ext uri="{FF2B5EF4-FFF2-40B4-BE49-F238E27FC236}">
                <a16:creationId xmlns:a16="http://schemas.microsoft.com/office/drawing/2014/main" id="{6816EAB4-DB23-2FEF-85B9-BCC2F4090550}"/>
              </a:ext>
            </a:extLst>
          </p:cNvPr>
          <p:cNvSpPr txBox="1"/>
          <p:nvPr/>
        </p:nvSpPr>
        <p:spPr>
          <a:xfrm flipV="1">
            <a:off x="5174672" y="4562427"/>
            <a:ext cx="2830411" cy="1015663"/>
          </a:xfrm>
          <a:prstGeom prst="rect">
            <a:avLst/>
          </a:prstGeom>
          <a:no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87EF831-FD21-95B6-37AF-8E1449F45AD8}"/>
              </a:ext>
            </a:extLst>
          </p:cNvPr>
          <p:cNvSpPr txBox="1"/>
          <p:nvPr/>
        </p:nvSpPr>
        <p:spPr>
          <a:xfrm>
            <a:off x="2137448" y="2470488"/>
            <a:ext cx="5457152" cy="1815882"/>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Returning Forager</a:t>
            </a:r>
            <a:r>
              <a:rPr lang="en-US" sz="2800" dirty="0">
                <a:latin typeface="Times New Roman" panose="02020603050405020304" pitchFamily="18" charset="0"/>
                <a:cs typeface="Times New Roman" panose="02020603050405020304" pitchFamily="18" charset="0"/>
              </a:rPr>
              <a:t>: Obtain attention of food receiver bees to communicate quality and location of food sources</a:t>
            </a:r>
          </a:p>
        </p:txBody>
      </p:sp>
      <p:sp>
        <p:nvSpPr>
          <p:cNvPr id="10" name="TextBox 9">
            <a:extLst>
              <a:ext uri="{FF2B5EF4-FFF2-40B4-BE49-F238E27FC236}">
                <a16:creationId xmlns:a16="http://schemas.microsoft.com/office/drawing/2014/main" id="{318E3AA3-7535-E76A-7546-578F9FF24441}"/>
              </a:ext>
            </a:extLst>
          </p:cNvPr>
          <p:cNvSpPr txBox="1"/>
          <p:nvPr/>
        </p:nvSpPr>
        <p:spPr>
          <a:xfrm>
            <a:off x="914400" y="4772891"/>
            <a:ext cx="2521527" cy="307777"/>
          </a:xfrm>
          <a:prstGeom prst="rect">
            <a:avLst/>
          </a:prstGeom>
          <a:noFill/>
        </p:spPr>
        <p:txBody>
          <a:bodyPr wrap="square" rtlCol="0">
            <a:spAutoFit/>
          </a:bodyPr>
          <a:lstStyle/>
          <a:p>
            <a:r>
              <a:rPr lang="en-US" dirty="0"/>
              <a:t>Armbruster 1922</a:t>
            </a:r>
          </a:p>
        </p:txBody>
      </p:sp>
    </p:spTree>
    <p:extLst>
      <p:ext uri="{BB962C8B-B14F-4D97-AF65-F5344CB8AC3E}">
        <p14:creationId xmlns:p14="http://schemas.microsoft.com/office/powerpoint/2010/main" val="53711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ctrTitle"/>
          </p:nvPr>
        </p:nvSpPr>
        <p:spPr>
          <a:xfrm>
            <a:off x="1490100" y="1592501"/>
            <a:ext cx="6163800" cy="181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How do bees use sound/vibration to communicate ?</a:t>
            </a:r>
            <a:endParaRPr dirty="0"/>
          </a:p>
        </p:txBody>
      </p:sp>
      <p:pic>
        <p:nvPicPr>
          <p:cNvPr id="197" name="Google Shape;197;p29"/>
          <p:cNvPicPr preferRelativeResize="0"/>
          <p:nvPr/>
        </p:nvPicPr>
        <p:blipFill>
          <a:blip r:embed="rId3">
            <a:alphaModFix/>
          </a:blip>
          <a:stretch>
            <a:fillRect/>
          </a:stretch>
        </p:blipFill>
        <p:spPr>
          <a:xfrm>
            <a:off x="85150" y="89900"/>
            <a:ext cx="1879800" cy="1754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F187C-E413-0F1E-038A-9B561FBE700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9348239-E2C5-D173-DCDA-F33535BDBD4C}"/>
              </a:ext>
            </a:extLst>
          </p:cNvPr>
          <p:cNvSpPr txBox="1"/>
          <p:nvPr/>
        </p:nvSpPr>
        <p:spPr>
          <a:xfrm>
            <a:off x="1344246" y="367322"/>
            <a:ext cx="6119445" cy="646331"/>
          </a:xfrm>
          <a:prstGeom prst="rect">
            <a:avLst/>
          </a:prstGeom>
          <a:noFill/>
        </p:spPr>
        <p:txBody>
          <a:bodyPr wrap="square" rtlCol="0">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Worker Bees Piping Signals</a:t>
            </a:r>
          </a:p>
        </p:txBody>
      </p:sp>
      <p:sp>
        <p:nvSpPr>
          <p:cNvPr id="3" name="TextBox 2">
            <a:extLst>
              <a:ext uri="{FF2B5EF4-FFF2-40B4-BE49-F238E27FC236}">
                <a16:creationId xmlns:a16="http://schemas.microsoft.com/office/drawing/2014/main" id="{414A391D-78F0-A661-7C2C-62FFE202EF0B}"/>
              </a:ext>
            </a:extLst>
          </p:cNvPr>
          <p:cNvSpPr txBox="1"/>
          <p:nvPr/>
        </p:nvSpPr>
        <p:spPr>
          <a:xfrm>
            <a:off x="1885639" y="1432196"/>
            <a:ext cx="6119444"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Nest site scout (100-2000 Hz)</a:t>
            </a:r>
          </a:p>
        </p:txBody>
      </p:sp>
      <p:sp>
        <p:nvSpPr>
          <p:cNvPr id="4" name="TextBox 3">
            <a:extLst>
              <a:ext uri="{FF2B5EF4-FFF2-40B4-BE49-F238E27FC236}">
                <a16:creationId xmlns:a16="http://schemas.microsoft.com/office/drawing/2014/main" id="{303B8FF8-30B9-6B14-BB9F-C00D4139CAFE}"/>
              </a:ext>
            </a:extLst>
          </p:cNvPr>
          <p:cNvSpPr txBox="1"/>
          <p:nvPr/>
        </p:nvSpPr>
        <p:spPr>
          <a:xfrm flipV="1">
            <a:off x="5174672" y="4562427"/>
            <a:ext cx="2830411" cy="1015663"/>
          </a:xfrm>
          <a:prstGeom prst="rect">
            <a:avLst/>
          </a:prstGeom>
          <a:no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AA947F8-0A75-75CB-4508-EFD33FC46492}"/>
              </a:ext>
            </a:extLst>
          </p:cNvPr>
          <p:cNvSpPr txBox="1"/>
          <p:nvPr/>
        </p:nvSpPr>
        <p:spPr>
          <a:xfrm>
            <a:off x="1885640" y="2354663"/>
            <a:ext cx="5319494"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Scout</a:t>
            </a:r>
            <a:r>
              <a:rPr lang="en-US" sz="2800" dirty="0">
                <a:latin typeface="Times New Roman" panose="02020603050405020304" pitchFamily="18" charset="0"/>
                <a:cs typeface="Times New Roman" panose="02020603050405020304" pitchFamily="18" charset="0"/>
              </a:rPr>
              <a:t>: Stimulates swarm to prepare for lift-off</a:t>
            </a:r>
          </a:p>
        </p:txBody>
      </p:sp>
      <p:sp>
        <p:nvSpPr>
          <p:cNvPr id="10" name="TextBox 9">
            <a:extLst>
              <a:ext uri="{FF2B5EF4-FFF2-40B4-BE49-F238E27FC236}">
                <a16:creationId xmlns:a16="http://schemas.microsoft.com/office/drawing/2014/main" id="{6F2EFBB2-9140-CE46-2C18-AFB4E5641778}"/>
              </a:ext>
            </a:extLst>
          </p:cNvPr>
          <p:cNvSpPr txBox="1"/>
          <p:nvPr/>
        </p:nvSpPr>
        <p:spPr>
          <a:xfrm>
            <a:off x="914400" y="4772891"/>
            <a:ext cx="2521527" cy="307777"/>
          </a:xfrm>
          <a:prstGeom prst="rect">
            <a:avLst/>
          </a:prstGeom>
          <a:noFill/>
        </p:spPr>
        <p:txBody>
          <a:bodyPr wrap="square" rtlCol="0">
            <a:spAutoFit/>
          </a:bodyPr>
          <a:lstStyle/>
          <a:p>
            <a:r>
              <a:rPr lang="en-US" dirty="0"/>
              <a:t>Armbruster 1922</a:t>
            </a:r>
          </a:p>
        </p:txBody>
      </p:sp>
    </p:spTree>
    <p:extLst>
      <p:ext uri="{BB962C8B-B14F-4D97-AF65-F5344CB8AC3E}">
        <p14:creationId xmlns:p14="http://schemas.microsoft.com/office/powerpoint/2010/main" val="92874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464BAF-BCE8-A19A-BA9E-CAA512B7E010}"/>
              </a:ext>
            </a:extLst>
          </p:cNvPr>
          <p:cNvSpPr txBox="1"/>
          <p:nvPr/>
        </p:nvSpPr>
        <p:spPr>
          <a:xfrm>
            <a:off x="1344246" y="367322"/>
            <a:ext cx="6119445" cy="584775"/>
          </a:xfrm>
          <a:prstGeom prst="rect">
            <a:avLst/>
          </a:prstGeom>
          <a:noFill/>
        </p:spPr>
        <p:txBody>
          <a:bodyPr wrap="square" rtlCol="0">
            <a:spAutoFit/>
          </a:bodyPr>
          <a:lstStyle/>
          <a:p>
            <a:pPr algn="ctr"/>
            <a:r>
              <a:rPr lang="en-US" sz="3200" b="1" dirty="0">
                <a:solidFill>
                  <a:schemeClr val="tx1"/>
                </a:solidFill>
                <a:latin typeface="Times New Roman" panose="02020603050405020304" pitchFamily="18" charset="0"/>
                <a:cs typeface="Times New Roman" panose="02020603050405020304" pitchFamily="18" charset="0"/>
              </a:rPr>
              <a:t>Queen Piping Signals</a:t>
            </a:r>
          </a:p>
        </p:txBody>
      </p:sp>
      <p:sp>
        <p:nvSpPr>
          <p:cNvPr id="3" name="TextBox 2">
            <a:extLst>
              <a:ext uri="{FF2B5EF4-FFF2-40B4-BE49-F238E27FC236}">
                <a16:creationId xmlns:a16="http://schemas.microsoft.com/office/drawing/2014/main" id="{4FDAB729-7585-C2DD-63AA-0F4A86C12E85}"/>
              </a:ext>
            </a:extLst>
          </p:cNvPr>
          <p:cNvSpPr txBox="1"/>
          <p:nvPr/>
        </p:nvSpPr>
        <p:spPr>
          <a:xfrm>
            <a:off x="412438" y="1364966"/>
            <a:ext cx="3790462"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Queen has two primary Piping signals she makes.</a:t>
            </a:r>
          </a:p>
          <a:p>
            <a:endParaRPr lang="en-US" sz="2400" dirty="0">
              <a:latin typeface="Times New Roman" panose="02020603050405020304" pitchFamily="18" charset="0"/>
              <a:cs typeface="Times New Roman" panose="02020603050405020304" pitchFamily="18" charset="0"/>
            </a:endParaRPr>
          </a:p>
        </p:txBody>
      </p:sp>
      <p:pic>
        <p:nvPicPr>
          <p:cNvPr id="6" name="Picture 5" descr="A group of bees on a honeycomb&#10;&#10;Description automatically generated">
            <a:extLst>
              <a:ext uri="{FF2B5EF4-FFF2-40B4-BE49-F238E27FC236}">
                <a16:creationId xmlns:a16="http://schemas.microsoft.com/office/drawing/2014/main" id="{FDAA22CB-1CB7-2C3D-2DDA-AD3B91E18F1E}"/>
              </a:ext>
            </a:extLst>
          </p:cNvPr>
          <p:cNvPicPr>
            <a:picLocks noChangeAspect="1"/>
          </p:cNvPicPr>
          <p:nvPr/>
        </p:nvPicPr>
        <p:blipFill>
          <a:blip r:embed="rId2"/>
          <a:stretch>
            <a:fillRect/>
          </a:stretch>
        </p:blipFill>
        <p:spPr>
          <a:xfrm>
            <a:off x="5597719" y="1047601"/>
            <a:ext cx="2350527" cy="2030001"/>
          </a:xfrm>
          <a:prstGeom prst="rect">
            <a:avLst/>
          </a:prstGeom>
        </p:spPr>
      </p:pic>
      <p:sp>
        <p:nvSpPr>
          <p:cNvPr id="9" name="TextBox 8"/>
          <p:cNvSpPr txBox="1"/>
          <p:nvPr/>
        </p:nvSpPr>
        <p:spPr>
          <a:xfrm>
            <a:off x="656581" y="4622289"/>
            <a:ext cx="1470092" cy="307777"/>
          </a:xfrm>
          <a:prstGeom prst="rect">
            <a:avLst/>
          </a:prstGeom>
          <a:noFill/>
        </p:spPr>
        <p:txBody>
          <a:bodyPr wrap="square" rtlCol="0">
            <a:spAutoFit/>
          </a:bodyPr>
          <a:lstStyle/>
          <a:p>
            <a:r>
              <a:rPr lang="en-US" dirty="0"/>
              <a:t>Schneider 2003</a:t>
            </a:r>
          </a:p>
        </p:txBody>
      </p:sp>
      <p:sp>
        <p:nvSpPr>
          <p:cNvPr id="7" name="TextBox 6"/>
          <p:cNvSpPr txBox="1"/>
          <p:nvPr/>
        </p:nvSpPr>
        <p:spPr>
          <a:xfrm>
            <a:off x="528213" y="2978164"/>
            <a:ext cx="3988675"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sound is made using her thorax pressed against the wax comb.</a:t>
            </a:r>
          </a:p>
        </p:txBody>
      </p:sp>
    </p:spTree>
    <p:extLst>
      <p:ext uri="{BB962C8B-B14F-4D97-AF65-F5344CB8AC3E}">
        <p14:creationId xmlns:p14="http://schemas.microsoft.com/office/powerpoint/2010/main" val="185003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464BAF-BCE8-A19A-BA9E-CAA512B7E010}"/>
              </a:ext>
            </a:extLst>
          </p:cNvPr>
          <p:cNvSpPr txBox="1"/>
          <p:nvPr/>
        </p:nvSpPr>
        <p:spPr>
          <a:xfrm>
            <a:off x="1344246" y="367322"/>
            <a:ext cx="6119445" cy="584775"/>
          </a:xfrm>
          <a:prstGeom prst="rect">
            <a:avLst/>
          </a:prstGeom>
          <a:noFill/>
        </p:spPr>
        <p:txBody>
          <a:bodyPr wrap="square" rtlCol="0">
            <a:spAutoFit/>
          </a:bodyPr>
          <a:lstStyle/>
          <a:p>
            <a:pPr algn="ctr"/>
            <a:r>
              <a:rPr lang="en-US" sz="3200" b="1" dirty="0">
                <a:solidFill>
                  <a:schemeClr val="tx1"/>
                </a:solidFill>
                <a:latin typeface="Times New Roman" panose="02020603050405020304" pitchFamily="18" charset="0"/>
                <a:cs typeface="Times New Roman" panose="02020603050405020304" pitchFamily="18" charset="0"/>
              </a:rPr>
              <a:t>Queen Piping Signals</a:t>
            </a:r>
          </a:p>
        </p:txBody>
      </p:sp>
      <p:sp>
        <p:nvSpPr>
          <p:cNvPr id="3" name="TextBox 2">
            <a:extLst>
              <a:ext uri="{FF2B5EF4-FFF2-40B4-BE49-F238E27FC236}">
                <a16:creationId xmlns:a16="http://schemas.microsoft.com/office/drawing/2014/main" id="{4FDAB729-7585-C2DD-63AA-0F4A86C12E85}"/>
              </a:ext>
            </a:extLst>
          </p:cNvPr>
          <p:cNvSpPr txBox="1"/>
          <p:nvPr/>
        </p:nvSpPr>
        <p:spPr>
          <a:xfrm>
            <a:off x="412438" y="1364966"/>
            <a:ext cx="3790462"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Emerging queen tooting @ (350-500 Hz)</a:t>
            </a:r>
          </a:p>
          <a:p>
            <a:endParaRPr lang="en-US" sz="2400" dirty="0">
              <a:latin typeface="Times New Roman" panose="02020603050405020304" pitchFamily="18" charset="0"/>
              <a:cs typeface="Times New Roman" panose="02020603050405020304" pitchFamily="18" charset="0"/>
            </a:endParaRPr>
          </a:p>
        </p:txBody>
      </p:sp>
      <p:pic>
        <p:nvPicPr>
          <p:cNvPr id="6" name="Picture 5" descr="A group of bees on a honeycomb&#10;&#10;Description automatically generated">
            <a:extLst>
              <a:ext uri="{FF2B5EF4-FFF2-40B4-BE49-F238E27FC236}">
                <a16:creationId xmlns:a16="http://schemas.microsoft.com/office/drawing/2014/main" id="{FDAA22CB-1CB7-2C3D-2DDA-AD3B91E18F1E}"/>
              </a:ext>
            </a:extLst>
          </p:cNvPr>
          <p:cNvPicPr>
            <a:picLocks noChangeAspect="1"/>
          </p:cNvPicPr>
          <p:nvPr/>
        </p:nvPicPr>
        <p:blipFill>
          <a:blip r:embed="rId5"/>
          <a:stretch>
            <a:fillRect/>
          </a:stretch>
        </p:blipFill>
        <p:spPr>
          <a:xfrm>
            <a:off x="5597719" y="1047601"/>
            <a:ext cx="2350527" cy="2030001"/>
          </a:xfrm>
          <a:prstGeom prst="rect">
            <a:avLst/>
          </a:prstGeom>
        </p:spPr>
      </p:pic>
      <p:sp>
        <p:nvSpPr>
          <p:cNvPr id="12" name="Arrow: Right 11">
            <a:extLst>
              <a:ext uri="{FF2B5EF4-FFF2-40B4-BE49-F238E27FC236}">
                <a16:creationId xmlns:a16="http://schemas.microsoft.com/office/drawing/2014/main" id="{E3940D8A-6EEC-2992-74D1-1B418F725DF2}"/>
              </a:ext>
            </a:extLst>
          </p:cNvPr>
          <p:cNvSpPr/>
          <p:nvPr/>
        </p:nvSpPr>
        <p:spPr>
          <a:xfrm>
            <a:off x="5208952" y="1900858"/>
            <a:ext cx="1051170" cy="406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56581" y="4622289"/>
            <a:ext cx="1470092" cy="307777"/>
          </a:xfrm>
          <a:prstGeom prst="rect">
            <a:avLst/>
          </a:prstGeom>
          <a:noFill/>
        </p:spPr>
        <p:txBody>
          <a:bodyPr wrap="square" rtlCol="0">
            <a:spAutoFit/>
          </a:bodyPr>
          <a:lstStyle/>
          <a:p>
            <a:r>
              <a:rPr lang="en-US" dirty="0"/>
              <a:t>Schneider 2003</a:t>
            </a:r>
          </a:p>
        </p:txBody>
      </p:sp>
      <p:pic>
        <p:nvPicPr>
          <p:cNvPr id="10" name="Tooting_alo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14685" y="2978164"/>
            <a:ext cx="487363" cy="487363"/>
          </a:xfrm>
          <a:prstGeom prst="rect">
            <a:avLst/>
          </a:prstGeom>
        </p:spPr>
      </p:pic>
    </p:spTree>
    <p:extLst>
      <p:ext uri="{BB962C8B-B14F-4D97-AF65-F5344CB8AC3E}">
        <p14:creationId xmlns:p14="http://schemas.microsoft.com/office/powerpoint/2010/main" val="248108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5511" fill="hold"/>
                                        <p:tgtEl>
                                          <p:spTgt spid="10"/>
                                        </p:tgtEl>
                                      </p:cBhvr>
                                    </p:cmd>
                                  </p:childTnLst>
                                </p:cTn>
                              </p:par>
                            </p:childTnLst>
                          </p:cTn>
                        </p:par>
                      </p:childTnLst>
                    </p:cTn>
                  </p:par>
                </p:childTnLst>
              </p:cTn>
              <p:nextCondLst>
                <p:cond evt="onClick" delay="0">
                  <p:tgtEl>
                    <p:spTgt spid="10"/>
                  </p:tgtEl>
                </p:cond>
              </p:nextCondLst>
            </p:seq>
            <p:audio>
              <p:cMediaNode vol="80000">
                <p:cTn id="16" fill="hold" display="0">
                  <p:stCondLst>
                    <p:cond delay="indefinite"/>
                  </p:stCondLst>
                  <p:endCondLst>
                    <p:cond evt="onStopAudio" delay="0">
                      <p:tgtEl>
                        <p:sldTgt/>
                      </p:tgtEl>
                    </p:cond>
                  </p:endCondLst>
                </p:cTn>
                <p:tgtEl>
                  <p:spTgt spid="10"/>
                </p:tgtEl>
              </p:cMediaNode>
            </p:audio>
          </p:childTnLst>
        </p:cTn>
      </p:par>
    </p:tnLst>
    <p:bldLst>
      <p:bldP spid="3"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464BAF-BCE8-A19A-BA9E-CAA512B7E010}"/>
              </a:ext>
            </a:extLst>
          </p:cNvPr>
          <p:cNvSpPr txBox="1"/>
          <p:nvPr/>
        </p:nvSpPr>
        <p:spPr>
          <a:xfrm>
            <a:off x="1344246" y="367322"/>
            <a:ext cx="6119445" cy="584775"/>
          </a:xfrm>
          <a:prstGeom prst="rect">
            <a:avLst/>
          </a:prstGeom>
          <a:noFill/>
        </p:spPr>
        <p:txBody>
          <a:bodyPr wrap="square" rtlCol="0">
            <a:spAutoFit/>
          </a:bodyPr>
          <a:lstStyle/>
          <a:p>
            <a:pPr algn="ctr"/>
            <a:r>
              <a:rPr lang="en-US" sz="3200" b="1" dirty="0">
                <a:solidFill>
                  <a:schemeClr val="tx1"/>
                </a:solidFill>
                <a:latin typeface="Times New Roman" panose="02020603050405020304" pitchFamily="18" charset="0"/>
                <a:cs typeface="Times New Roman" panose="02020603050405020304" pitchFamily="18" charset="0"/>
              </a:rPr>
              <a:t>Queen Quacking  Signal</a:t>
            </a:r>
          </a:p>
        </p:txBody>
      </p:sp>
      <p:sp>
        <p:nvSpPr>
          <p:cNvPr id="3" name="TextBox 2">
            <a:extLst>
              <a:ext uri="{FF2B5EF4-FFF2-40B4-BE49-F238E27FC236}">
                <a16:creationId xmlns:a16="http://schemas.microsoft.com/office/drawing/2014/main" id="{4FDAB729-7585-C2DD-63AA-0F4A86C12E85}"/>
              </a:ext>
            </a:extLst>
          </p:cNvPr>
          <p:cNvSpPr txBox="1"/>
          <p:nvPr/>
        </p:nvSpPr>
        <p:spPr>
          <a:xfrm>
            <a:off x="412438" y="1364966"/>
            <a:ext cx="3790462"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Capped Queen Cell</a:t>
            </a:r>
          </a:p>
          <a:p>
            <a:r>
              <a:rPr lang="en-US" sz="2400" dirty="0">
                <a:latin typeface="Times New Roman" panose="02020603050405020304" pitchFamily="18" charset="0"/>
                <a:cs typeface="Times New Roman" panose="02020603050405020304" pitchFamily="18" charset="0"/>
              </a:rPr>
              <a:t>queen quacking @ </a:t>
            </a:r>
          </a:p>
          <a:p>
            <a:r>
              <a:rPr lang="en-US" sz="2400" dirty="0">
                <a:latin typeface="Times New Roman" panose="02020603050405020304" pitchFamily="18" charset="0"/>
                <a:cs typeface="Times New Roman" panose="02020603050405020304" pitchFamily="18" charset="0"/>
              </a:rPr>
              <a:t>(300-350  Hz)</a:t>
            </a:r>
          </a:p>
          <a:p>
            <a:endParaRPr lang="en-US" sz="2400" dirty="0">
              <a:latin typeface="Times New Roman" panose="02020603050405020304" pitchFamily="18" charset="0"/>
              <a:cs typeface="Times New Roman" panose="02020603050405020304" pitchFamily="18" charset="0"/>
            </a:endParaRPr>
          </a:p>
        </p:txBody>
      </p:sp>
      <p:pic>
        <p:nvPicPr>
          <p:cNvPr id="8" name="Picture 7" descr="Bees on a honeycomb&#10;&#10;Description automatically generated">
            <a:extLst>
              <a:ext uri="{FF2B5EF4-FFF2-40B4-BE49-F238E27FC236}">
                <a16:creationId xmlns:a16="http://schemas.microsoft.com/office/drawing/2014/main" id="{C96273CD-E560-59C1-37A0-246E66FBBC6B}"/>
              </a:ext>
            </a:extLst>
          </p:cNvPr>
          <p:cNvPicPr>
            <a:picLocks noChangeAspect="1"/>
          </p:cNvPicPr>
          <p:nvPr/>
        </p:nvPicPr>
        <p:blipFill>
          <a:blip r:embed="rId4"/>
          <a:stretch>
            <a:fillRect/>
          </a:stretch>
        </p:blipFill>
        <p:spPr>
          <a:xfrm>
            <a:off x="6064792" y="1213678"/>
            <a:ext cx="2686900" cy="1698576"/>
          </a:xfrm>
          <a:prstGeom prst="rect">
            <a:avLst/>
          </a:prstGeom>
        </p:spPr>
      </p:pic>
      <p:sp>
        <p:nvSpPr>
          <p:cNvPr id="12" name="Arrow: Right 11">
            <a:extLst>
              <a:ext uri="{FF2B5EF4-FFF2-40B4-BE49-F238E27FC236}">
                <a16:creationId xmlns:a16="http://schemas.microsoft.com/office/drawing/2014/main" id="{E3940D8A-6EEC-2992-74D1-1B418F725DF2}"/>
              </a:ext>
            </a:extLst>
          </p:cNvPr>
          <p:cNvSpPr/>
          <p:nvPr/>
        </p:nvSpPr>
        <p:spPr>
          <a:xfrm>
            <a:off x="5208952" y="1900858"/>
            <a:ext cx="1051170" cy="406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17419" y="2701636"/>
            <a:ext cx="3913908" cy="307777"/>
          </a:xfrm>
          <a:prstGeom prst="rect">
            <a:avLst/>
          </a:prstGeom>
          <a:noFill/>
        </p:spPr>
        <p:txBody>
          <a:bodyPr wrap="square" rtlCol="0">
            <a:spAutoFit/>
          </a:bodyPr>
          <a:lstStyle/>
          <a:p>
            <a:endParaRPr lang="en-US" dirty="0"/>
          </a:p>
        </p:txBody>
      </p:sp>
      <p:sp>
        <p:nvSpPr>
          <p:cNvPr id="9" name="TextBox 8"/>
          <p:cNvSpPr txBox="1"/>
          <p:nvPr/>
        </p:nvSpPr>
        <p:spPr>
          <a:xfrm>
            <a:off x="656581" y="4622289"/>
            <a:ext cx="1470092" cy="307777"/>
          </a:xfrm>
          <a:prstGeom prst="rect">
            <a:avLst/>
          </a:prstGeom>
          <a:noFill/>
        </p:spPr>
        <p:txBody>
          <a:bodyPr wrap="square" rtlCol="0">
            <a:spAutoFit/>
          </a:bodyPr>
          <a:lstStyle/>
          <a:p>
            <a:r>
              <a:rPr lang="en-US" dirty="0"/>
              <a:t>Schneider 2003</a:t>
            </a:r>
          </a:p>
        </p:txBody>
      </p:sp>
      <p:pic>
        <p:nvPicPr>
          <p:cNvPr id="7" name="Quacking_alo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82991" y="3084806"/>
            <a:ext cx="487363" cy="487363"/>
          </a:xfrm>
          <a:prstGeom prst="rect">
            <a:avLst/>
          </a:prstGeom>
        </p:spPr>
      </p:pic>
    </p:spTree>
    <p:extLst>
      <p:ext uri="{BB962C8B-B14F-4D97-AF65-F5344CB8AC3E}">
        <p14:creationId xmlns:p14="http://schemas.microsoft.com/office/powerpoint/2010/main" val="40024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9359" fill="hold"/>
                                        <p:tgtEl>
                                          <p:spTgt spid="7"/>
                                        </p:tgtEl>
                                      </p:cBhvr>
                                    </p:cmd>
                                  </p:childTnLst>
                                </p:cTn>
                              </p:par>
                            </p:childTnLst>
                          </p:cTn>
                        </p:par>
                      </p:childTnLst>
                    </p:cTn>
                  </p:par>
                </p:childTnLst>
              </p:cTn>
              <p:nextCondLst>
                <p:cond evt="onClick" delay="0">
                  <p:tgtEl>
                    <p:spTgt spid="7"/>
                  </p:tgtEl>
                </p:cond>
              </p:nextCondLst>
            </p:seq>
            <p:audio>
              <p:cMediaNode vol="80000">
                <p:cTn id="16" fill="hold" display="0">
                  <p:stCondLst>
                    <p:cond delay="indefinite"/>
                  </p:stCondLst>
                  <p:endCondLst>
                    <p:cond evt="onStopAudio" delay="0">
                      <p:tgtEl>
                        <p:sldTgt/>
                      </p:tgtEl>
                    </p:cond>
                  </p:endCondLst>
                </p:cTn>
                <p:tgtEl>
                  <p:spTgt spid="7"/>
                </p:tgtEl>
              </p:cMediaNode>
            </p:audio>
          </p:childTnLst>
        </p:cTn>
      </p:par>
    </p:tnLst>
    <p:bldLst>
      <p:bldP spid="3"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464BAF-BCE8-A19A-BA9E-CAA512B7E010}"/>
              </a:ext>
            </a:extLst>
          </p:cNvPr>
          <p:cNvSpPr txBox="1"/>
          <p:nvPr/>
        </p:nvSpPr>
        <p:spPr>
          <a:xfrm>
            <a:off x="1344246" y="367322"/>
            <a:ext cx="6119445" cy="584775"/>
          </a:xfrm>
          <a:prstGeom prst="rect">
            <a:avLst/>
          </a:prstGeom>
          <a:noFill/>
        </p:spPr>
        <p:txBody>
          <a:bodyPr wrap="square" rtlCol="0">
            <a:spAutoFit/>
          </a:bodyPr>
          <a:lstStyle/>
          <a:p>
            <a:pPr algn="ctr"/>
            <a:r>
              <a:rPr lang="en-US" sz="3200" b="1" dirty="0">
                <a:solidFill>
                  <a:schemeClr val="tx1"/>
                </a:solidFill>
                <a:latin typeface="Times New Roman" panose="02020603050405020304" pitchFamily="18" charset="0"/>
                <a:cs typeface="Times New Roman" panose="02020603050405020304" pitchFamily="18" charset="0"/>
              </a:rPr>
              <a:t>Queen Bee Signals</a:t>
            </a:r>
          </a:p>
        </p:txBody>
      </p:sp>
      <p:sp>
        <p:nvSpPr>
          <p:cNvPr id="3" name="TextBox 2">
            <a:extLst>
              <a:ext uri="{FF2B5EF4-FFF2-40B4-BE49-F238E27FC236}">
                <a16:creationId xmlns:a16="http://schemas.microsoft.com/office/drawing/2014/main" id="{4FDAB729-7585-C2DD-63AA-0F4A86C12E85}"/>
              </a:ext>
            </a:extLst>
          </p:cNvPr>
          <p:cNvSpPr txBox="1"/>
          <p:nvPr/>
        </p:nvSpPr>
        <p:spPr>
          <a:xfrm>
            <a:off x="412438" y="1364966"/>
            <a:ext cx="3790462"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Emerging queen tooting @ (350-500 Hz)</a:t>
            </a:r>
          </a:p>
          <a:p>
            <a:endParaRPr lang="en-US" sz="2400" dirty="0">
              <a:latin typeface="Times New Roman" panose="02020603050405020304" pitchFamily="18" charset="0"/>
              <a:cs typeface="Times New Roman" panose="02020603050405020304" pitchFamily="18" charset="0"/>
            </a:endParaRPr>
          </a:p>
        </p:txBody>
      </p:sp>
      <p:pic>
        <p:nvPicPr>
          <p:cNvPr id="6" name="Picture 5" descr="A group of bees on a honeycomb&#10;&#10;Description automatically generated">
            <a:extLst>
              <a:ext uri="{FF2B5EF4-FFF2-40B4-BE49-F238E27FC236}">
                <a16:creationId xmlns:a16="http://schemas.microsoft.com/office/drawing/2014/main" id="{FDAA22CB-1CB7-2C3D-2DDA-AD3B91E18F1E}"/>
              </a:ext>
            </a:extLst>
          </p:cNvPr>
          <p:cNvPicPr>
            <a:picLocks noChangeAspect="1"/>
          </p:cNvPicPr>
          <p:nvPr/>
        </p:nvPicPr>
        <p:blipFill>
          <a:blip r:embed="rId3"/>
          <a:stretch>
            <a:fillRect/>
          </a:stretch>
        </p:blipFill>
        <p:spPr>
          <a:xfrm>
            <a:off x="5597719" y="1047601"/>
            <a:ext cx="2350527" cy="2030001"/>
          </a:xfrm>
          <a:prstGeom prst="rect">
            <a:avLst/>
          </a:prstGeom>
        </p:spPr>
      </p:pic>
      <p:pic>
        <p:nvPicPr>
          <p:cNvPr id="8" name="Picture 7" descr="Bees on a honeycomb&#10;&#10;Description automatically generated">
            <a:extLst>
              <a:ext uri="{FF2B5EF4-FFF2-40B4-BE49-F238E27FC236}">
                <a16:creationId xmlns:a16="http://schemas.microsoft.com/office/drawing/2014/main" id="{C96273CD-E560-59C1-37A0-246E66FBBC6B}"/>
              </a:ext>
            </a:extLst>
          </p:cNvPr>
          <p:cNvPicPr>
            <a:picLocks noChangeAspect="1"/>
          </p:cNvPicPr>
          <p:nvPr/>
        </p:nvPicPr>
        <p:blipFill>
          <a:blip r:embed="rId4"/>
          <a:stretch>
            <a:fillRect/>
          </a:stretch>
        </p:blipFill>
        <p:spPr>
          <a:xfrm>
            <a:off x="2407139" y="3077602"/>
            <a:ext cx="2686900" cy="1698576"/>
          </a:xfrm>
          <a:prstGeom prst="rect">
            <a:avLst/>
          </a:prstGeom>
        </p:spPr>
      </p:pic>
      <p:sp>
        <p:nvSpPr>
          <p:cNvPr id="12" name="Arrow: Right 11">
            <a:extLst>
              <a:ext uri="{FF2B5EF4-FFF2-40B4-BE49-F238E27FC236}">
                <a16:creationId xmlns:a16="http://schemas.microsoft.com/office/drawing/2014/main" id="{E3940D8A-6EEC-2992-74D1-1B418F725DF2}"/>
              </a:ext>
            </a:extLst>
          </p:cNvPr>
          <p:cNvSpPr/>
          <p:nvPr/>
        </p:nvSpPr>
        <p:spPr>
          <a:xfrm>
            <a:off x="5208952" y="1900858"/>
            <a:ext cx="1051170" cy="406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E1097311-3FD1-55F4-CAFF-78BA4239E427}"/>
              </a:ext>
            </a:extLst>
          </p:cNvPr>
          <p:cNvSpPr/>
          <p:nvPr/>
        </p:nvSpPr>
        <p:spPr>
          <a:xfrm>
            <a:off x="1711569" y="3682489"/>
            <a:ext cx="1469293" cy="4888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17419" y="2701636"/>
            <a:ext cx="3913908" cy="307777"/>
          </a:xfrm>
          <a:prstGeom prst="rect">
            <a:avLst/>
          </a:prstGeom>
          <a:noFill/>
        </p:spPr>
        <p:txBody>
          <a:bodyPr wrap="square" rtlCol="0">
            <a:spAutoFit/>
          </a:bodyPr>
          <a:lstStyle/>
          <a:p>
            <a:endParaRPr lang="en-US" dirty="0"/>
          </a:p>
        </p:txBody>
      </p:sp>
      <p:sp>
        <p:nvSpPr>
          <p:cNvPr id="5" name="TextBox 4"/>
          <p:cNvSpPr txBox="1"/>
          <p:nvPr/>
        </p:nvSpPr>
        <p:spPr>
          <a:xfrm>
            <a:off x="481710" y="2440167"/>
            <a:ext cx="4487872" cy="307777"/>
          </a:xfrm>
          <a:prstGeom prst="rect">
            <a:avLst/>
          </a:prstGeom>
          <a:noFill/>
        </p:spPr>
        <p:txBody>
          <a:bodyPr wrap="square" rtlCol="0">
            <a:spAutoFit/>
          </a:bodyPr>
          <a:lstStyle/>
          <a:p>
            <a:r>
              <a:rPr lang="en-US" dirty="0"/>
              <a:t>Capped cell queen quacking @ (300-350  Hz)</a:t>
            </a:r>
          </a:p>
        </p:txBody>
      </p:sp>
      <p:sp>
        <p:nvSpPr>
          <p:cNvPr id="9" name="TextBox 8"/>
          <p:cNvSpPr txBox="1"/>
          <p:nvPr/>
        </p:nvSpPr>
        <p:spPr>
          <a:xfrm>
            <a:off x="656581" y="4622289"/>
            <a:ext cx="1470092" cy="307777"/>
          </a:xfrm>
          <a:prstGeom prst="rect">
            <a:avLst/>
          </a:prstGeom>
          <a:noFill/>
        </p:spPr>
        <p:txBody>
          <a:bodyPr wrap="square" rtlCol="0">
            <a:spAutoFit/>
          </a:bodyPr>
          <a:lstStyle/>
          <a:p>
            <a:r>
              <a:rPr lang="en-US" dirty="0"/>
              <a:t>Schneider 2003</a:t>
            </a:r>
          </a:p>
        </p:txBody>
      </p:sp>
    </p:spTree>
    <p:extLst>
      <p:ext uri="{BB962C8B-B14F-4D97-AF65-F5344CB8AC3E}">
        <p14:creationId xmlns:p14="http://schemas.microsoft.com/office/powerpoint/2010/main" val="701570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9"/>
          <p:cNvSpPr txBox="1">
            <a:spLocks noGrp="1"/>
          </p:cNvSpPr>
          <p:nvPr>
            <p:ph type="title"/>
          </p:nvPr>
        </p:nvSpPr>
        <p:spPr>
          <a:xfrm>
            <a:off x="2135550" y="949392"/>
            <a:ext cx="4872900" cy="90446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tx1"/>
                </a:solidFill>
                <a:latin typeface="Times New Roman" panose="02020603050405020304" pitchFamily="18" charset="0"/>
                <a:cs typeface="Times New Roman" panose="02020603050405020304" pitchFamily="18" charset="0"/>
              </a:rPr>
              <a:t>Conclusion</a:t>
            </a:r>
            <a:endParaRPr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218709" y="3401291"/>
            <a:ext cx="184731" cy="307777"/>
          </a:xfrm>
          <a:prstGeom prst="rect">
            <a:avLst/>
          </a:prstGeom>
          <a:noFill/>
        </p:spPr>
        <p:txBody>
          <a:bodyPr wrap="none" rtlCol="0">
            <a:spAutoFit/>
          </a:bodyPr>
          <a:lstStyle/>
          <a:p>
            <a:endParaRPr lang="en-US" dirty="0"/>
          </a:p>
        </p:txBody>
      </p:sp>
      <p:sp>
        <p:nvSpPr>
          <p:cNvPr id="3" name="TextBox 2"/>
          <p:cNvSpPr txBox="1"/>
          <p:nvPr/>
        </p:nvSpPr>
        <p:spPr>
          <a:xfrm>
            <a:off x="1227666" y="2047654"/>
            <a:ext cx="7065049"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Sounds are used by the bees to communicate within the hive.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 As Beekeepers, using sensors in the hive can help reveal useful information to better understand the colony health status and to detect sudden variations.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26069"/>
            <a:ext cx="7704000" cy="572700"/>
          </a:xfrm>
        </p:spPr>
        <p:txBody>
          <a:bodyPr/>
          <a:lstStyle/>
          <a:p>
            <a:r>
              <a:rPr lang="en-US" sz="1800" dirty="0">
                <a:latin typeface="Times New Roman" panose="02020603050405020304" pitchFamily="18" charset="0"/>
                <a:cs typeface="Times New Roman" panose="02020603050405020304" pitchFamily="18" charset="0"/>
              </a:rPr>
              <a:t>References</a:t>
            </a:r>
          </a:p>
        </p:txBody>
      </p:sp>
      <p:sp>
        <p:nvSpPr>
          <p:cNvPr id="6" name="TextBox 5">
            <a:extLst>
              <a:ext uri="{FF2B5EF4-FFF2-40B4-BE49-F238E27FC236}">
                <a16:creationId xmlns:a16="http://schemas.microsoft.com/office/drawing/2014/main" id="{9170C362-9B51-CA26-03B3-49689DC396E6}"/>
              </a:ext>
            </a:extLst>
          </p:cNvPr>
          <p:cNvSpPr txBox="1"/>
          <p:nvPr/>
        </p:nvSpPr>
        <p:spPr>
          <a:xfrm>
            <a:off x="523631" y="883138"/>
            <a:ext cx="7823200" cy="4421723"/>
          </a:xfrm>
          <a:prstGeom prst="rect">
            <a:avLst/>
          </a:prstGeom>
          <a:noFill/>
        </p:spPr>
        <p:txBody>
          <a:bodyPr wrap="square" rtlCol="0">
            <a:spAutoFit/>
          </a:bodyPr>
          <a:lstStyle/>
          <a:p>
            <a:pPr marL="342900" marR="0" lvl="0" indent="-342900">
              <a:lnSpc>
                <a:spcPct val="107000"/>
              </a:lnSpc>
              <a:spcBef>
                <a:spcPts val="0"/>
              </a:spcBef>
              <a:spcAft>
                <a:spcPts val="800"/>
              </a:spcAft>
              <a:buFont typeface="+mj-lt"/>
              <a:buAutoNum type="arabicPeriod"/>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Response characteristics of vibration-sensitive interneurons related to Johnston's organ in the honeybee, Apis mellifera.</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Hiroyuki Ai, Jürgen Rybak,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Randolf</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Menzel,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Tsunao</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Itoh. First published: 06 May 2009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https://doi.org/10.1002/cne.22042</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marR="0" indent="-34290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2.	Transmission Of Vibration Across Honeycombs and Its Detection By Bee Leg Receptors, </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D. C. Sandeman, J.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Tautz</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M. Lindauer J Exp Biol (1996) 199 (12): 2585–2594.</a:t>
            </a: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https://doi.org/10.1242/jeb.199.12.2585</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marR="0" indent="-34290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3.	The vibration signal, modulatory communication and the organization of labor in honeybees, Apis mellifera.</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Stanley S. Schneider and Lee A. Lewis </a:t>
            </a:r>
            <a:r>
              <a:rPr lang="en-US" sz="1000" b="1" dirty="0" err="1">
                <a:effectLst/>
                <a:latin typeface="Times New Roman" panose="02020603050405020304" pitchFamily="18" charset="0"/>
                <a:ea typeface="Calibri" panose="020F0502020204030204" pitchFamily="34" charset="0"/>
                <a:cs typeface="Times New Roman" panose="02020603050405020304" pitchFamily="18" charset="0"/>
              </a:rPr>
              <a:t>Apidologie</a:t>
            </a: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35 (2004) 117-131. </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https://doi.org/10.1051/apido:2004006</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marR="0" indent="-34290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4.	Relationship between Relative Hive Entrance Position and Dance Floor Location </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(2014). Corrigan, Chelsea E., Undergraduate Honors Theses. Paper 474.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https://dc.etsu.edu/honors/474</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marR="0" indent="-342900">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5.	The Use of the Vibration Signal and Worker Piping to Influence Queen Behavior during Swarming in Honey Bees, Apis mellifera.</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Pierce, A.L., Lewis, L.A. and Schneider, S.S. (2007), Ethology, 113: 267-275.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https://doi.org/10.1111/j.1439-0310.2006.01314.x</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marR="0" indent="-34290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00050" marR="0" indent="-342900">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6.	32 Vibratory and Airborne-Sound Signals in Bee Communication (Hymenoptera)</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marR="0" indent="53340">
              <a:lnSpc>
                <a:spcPct val="107000"/>
              </a:lnSpc>
              <a:spcBef>
                <a:spcPts val="0"/>
              </a:spcBef>
              <a:spcAft>
                <a:spcPts val="800"/>
              </a:spcAft>
            </a:pP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https://www.researchgate.net/publication/268000846_32_Vibratory_and_Airborne-Sound_Signals_in_Bee_Communication_Hymenoptera</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marR="0" indent="-34290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7.	Sound and vibrational signals in the dance language of the honeybee, Apis mellifera.</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Michelsen, A., Kirchner, W.H. &amp; Lindauer, M.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Behav</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Ecol</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Sociobiol</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18, 207–212 (1986).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https://doi.org/10.1007/BF00290824</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marR="0" indent="-34290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8.	Influences of queen piping and worker </a:t>
            </a:r>
            <a:r>
              <a:rPr lang="en-US" sz="1000" b="1" dirty="0" err="1">
                <a:effectLst/>
                <a:latin typeface="Times New Roman" panose="02020603050405020304" pitchFamily="18" charset="0"/>
                <a:ea typeface="Calibri" panose="020F0502020204030204" pitchFamily="34" charset="0"/>
                <a:cs typeface="Times New Roman" panose="02020603050405020304" pitchFamily="18" charset="0"/>
              </a:rPr>
              <a:t>behaviour</a:t>
            </a: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on the timing of emergence of honeybee queens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H.J.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Grooters</a:t>
            </a: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Insectes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Sociaux</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1987, Vol. 34, No. 3, 181-193</a:t>
            </a: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b="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https://doi.org/10.1007/BF02224083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indent="-342900">
              <a:lnSpc>
                <a:spcPct val="107000"/>
              </a:lnSpc>
              <a:spcBef>
                <a:spcPts val="0"/>
              </a:spcBef>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9.	On the Importance of the Sound Emitted by Honey Bee Hives, </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by Alessandro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Terenzi</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ORCID,Stefania</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Cecchi *,†ORCID and Susanna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Spinsante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†ORCID</a:t>
            </a: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Dipartimento</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Ingegneria</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dell’Informazione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Universitá</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Politecnica</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Delle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Marche, 60131 Ancona, Italy Vet. Sci. 2020, 7(4), 168;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https://doi.org/10.3390/vetsci7040168</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75021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Subtitle 2"/>
          <p:cNvSpPr>
            <a:spLocks noGrp="1"/>
          </p:cNvSpPr>
          <p:nvPr>
            <p:ph type="subTitle" idx="1"/>
          </p:nvPr>
        </p:nvSpPr>
        <p:spPr>
          <a:xfrm>
            <a:off x="2061300" y="2929375"/>
            <a:ext cx="5021400" cy="942970"/>
          </a:xfrm>
        </p:spPr>
        <p:txBody>
          <a:bodyPr/>
          <a:lstStyle/>
          <a:p>
            <a:r>
              <a:rPr lang="en-US" dirty="0"/>
              <a:t>Do you have any questions?</a:t>
            </a:r>
          </a:p>
          <a:p>
            <a:endParaRPr lang="en-US" dirty="0"/>
          </a:p>
          <a:p>
            <a:r>
              <a:rPr lang="en-US" dirty="0"/>
              <a:t>Paullongwell@comcast.net</a:t>
            </a:r>
          </a:p>
          <a:p>
            <a:endParaRPr lang="en-US" dirty="0"/>
          </a:p>
        </p:txBody>
      </p:sp>
    </p:spTree>
    <p:extLst>
      <p:ext uri="{BB962C8B-B14F-4D97-AF65-F5344CB8AC3E}">
        <p14:creationId xmlns:p14="http://schemas.microsoft.com/office/powerpoint/2010/main" val="324943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ctrTitle"/>
          </p:nvPr>
        </p:nvSpPr>
        <p:spPr>
          <a:xfrm>
            <a:off x="3346306" y="1454727"/>
            <a:ext cx="5366480" cy="164176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Sound vibrations </a:t>
            </a:r>
            <a:br>
              <a:rPr lang="en-US" dirty="0"/>
            </a:br>
            <a:r>
              <a:rPr lang="en-US" dirty="0"/>
              <a:t>are measured in Hertz (Hz)</a:t>
            </a:r>
            <a:endParaRPr dirty="0"/>
          </a:p>
        </p:txBody>
      </p:sp>
      <p:pic>
        <p:nvPicPr>
          <p:cNvPr id="197" name="Google Shape;197;p29"/>
          <p:cNvPicPr preferRelativeResize="0"/>
          <p:nvPr/>
        </p:nvPicPr>
        <p:blipFill>
          <a:blip r:embed="rId3">
            <a:alphaModFix/>
          </a:blip>
          <a:stretch>
            <a:fillRect/>
          </a:stretch>
        </p:blipFill>
        <p:spPr>
          <a:xfrm>
            <a:off x="85150" y="89900"/>
            <a:ext cx="1879800" cy="1754175"/>
          </a:xfrm>
          <a:prstGeom prst="rect">
            <a:avLst/>
          </a:prstGeom>
          <a:noFill/>
          <a:ln>
            <a:noFill/>
          </a:ln>
        </p:spPr>
      </p:pic>
      <p:pic>
        <p:nvPicPr>
          <p:cNvPr id="2" name="Picture 1">
            <a:extLst>
              <a:ext uri="{FF2B5EF4-FFF2-40B4-BE49-F238E27FC236}">
                <a16:creationId xmlns:a16="http://schemas.microsoft.com/office/drawing/2014/main" id="{68AAEE92-220A-CE85-47BF-16214BA0F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214" y="1937727"/>
            <a:ext cx="2754976" cy="1809750"/>
          </a:xfrm>
          <a:prstGeom prst="rect">
            <a:avLst/>
          </a:prstGeom>
        </p:spPr>
      </p:pic>
      <p:sp>
        <p:nvSpPr>
          <p:cNvPr id="3" name="TextBox 2"/>
          <p:cNvSpPr txBox="1"/>
          <p:nvPr/>
        </p:nvSpPr>
        <p:spPr>
          <a:xfrm>
            <a:off x="3515711" y="3285989"/>
            <a:ext cx="4327824" cy="307777"/>
          </a:xfrm>
          <a:prstGeom prst="rect">
            <a:avLst/>
          </a:prstGeom>
          <a:noFill/>
        </p:spPr>
        <p:txBody>
          <a:bodyPr wrap="square" rtlCol="0">
            <a:spAutoFit/>
          </a:bodyPr>
          <a:lstStyle/>
          <a:p>
            <a:r>
              <a:rPr lang="en-US" dirty="0"/>
              <a:t>Human hearing Range   20 Hz – 17000 Hz</a:t>
            </a:r>
          </a:p>
        </p:txBody>
      </p:sp>
      <p:sp>
        <p:nvSpPr>
          <p:cNvPr id="4" name="TextBox 3"/>
          <p:cNvSpPr txBox="1"/>
          <p:nvPr/>
        </p:nvSpPr>
        <p:spPr>
          <a:xfrm>
            <a:off x="3515710" y="3783264"/>
            <a:ext cx="3697013" cy="307777"/>
          </a:xfrm>
          <a:prstGeom prst="rect">
            <a:avLst/>
          </a:prstGeom>
          <a:noFill/>
        </p:spPr>
        <p:txBody>
          <a:bodyPr wrap="square" rtlCol="0">
            <a:spAutoFit/>
          </a:bodyPr>
          <a:lstStyle/>
          <a:p>
            <a:r>
              <a:rPr lang="en-US" dirty="0"/>
              <a:t>Honeybee hearing Range 10 Hz- 1000 Hz</a:t>
            </a:r>
          </a:p>
        </p:txBody>
      </p:sp>
    </p:spTree>
    <p:extLst>
      <p:ext uri="{BB962C8B-B14F-4D97-AF65-F5344CB8AC3E}">
        <p14:creationId xmlns:p14="http://schemas.microsoft.com/office/powerpoint/2010/main" val="38580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ctrTitle"/>
          </p:nvPr>
        </p:nvSpPr>
        <p:spPr>
          <a:xfrm>
            <a:off x="1490100" y="1592501"/>
            <a:ext cx="6163800" cy="181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Importance of the waggle Dance </a:t>
            </a:r>
            <a:br>
              <a:rPr lang="en" dirty="0"/>
            </a:br>
            <a:endParaRPr sz="2400" dirty="0"/>
          </a:p>
        </p:txBody>
      </p:sp>
      <p:pic>
        <p:nvPicPr>
          <p:cNvPr id="197" name="Google Shape;197;p29"/>
          <p:cNvPicPr preferRelativeResize="0"/>
          <p:nvPr/>
        </p:nvPicPr>
        <p:blipFill>
          <a:blip r:embed="rId3">
            <a:alphaModFix/>
          </a:blip>
          <a:stretch>
            <a:fillRect/>
          </a:stretch>
        </p:blipFill>
        <p:spPr>
          <a:xfrm>
            <a:off x="85150" y="89900"/>
            <a:ext cx="1879800" cy="1754175"/>
          </a:xfrm>
          <a:prstGeom prst="rect">
            <a:avLst/>
          </a:prstGeom>
          <a:noFill/>
          <a:ln>
            <a:noFill/>
          </a:ln>
        </p:spPr>
      </p:pic>
    </p:spTree>
    <p:extLst>
      <p:ext uri="{BB962C8B-B14F-4D97-AF65-F5344CB8AC3E}">
        <p14:creationId xmlns:p14="http://schemas.microsoft.com/office/powerpoint/2010/main" val="309733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7" name="Google Shape;197;p29"/>
          <p:cNvPicPr preferRelativeResize="0"/>
          <p:nvPr/>
        </p:nvPicPr>
        <p:blipFill>
          <a:blip r:embed="rId3">
            <a:alphaModFix/>
          </a:blip>
          <a:stretch>
            <a:fillRect/>
          </a:stretch>
        </p:blipFill>
        <p:spPr>
          <a:xfrm>
            <a:off x="85150" y="89900"/>
            <a:ext cx="1879800" cy="1754175"/>
          </a:xfrm>
          <a:prstGeom prst="rect">
            <a:avLst/>
          </a:prstGeom>
          <a:noFill/>
          <a:ln>
            <a:noFill/>
          </a:ln>
        </p:spPr>
      </p:pic>
      <p:sp>
        <p:nvSpPr>
          <p:cNvPr id="5" name="TextBox 4">
            <a:extLst>
              <a:ext uri="{FF2B5EF4-FFF2-40B4-BE49-F238E27FC236}">
                <a16:creationId xmlns:a16="http://schemas.microsoft.com/office/drawing/2014/main" id="{12DFCA26-A12F-8DD8-D33E-A8BEBF435E59}"/>
              </a:ext>
            </a:extLst>
          </p:cNvPr>
          <p:cNvSpPr txBox="1"/>
          <p:nvPr/>
        </p:nvSpPr>
        <p:spPr>
          <a:xfrm>
            <a:off x="2852615" y="1563077"/>
            <a:ext cx="5025293"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Waggle dance is  just one form of vibration communication using sound/vibration to talk with their hive mates.</a:t>
            </a:r>
          </a:p>
        </p:txBody>
      </p:sp>
      <p:sp>
        <p:nvSpPr>
          <p:cNvPr id="2" name="TextBox 1"/>
          <p:cNvSpPr txBox="1"/>
          <p:nvPr/>
        </p:nvSpPr>
        <p:spPr>
          <a:xfrm>
            <a:off x="85150" y="3529760"/>
            <a:ext cx="1924360" cy="523220"/>
          </a:xfrm>
          <a:prstGeom prst="rect">
            <a:avLst/>
          </a:prstGeom>
          <a:noFill/>
        </p:spPr>
        <p:txBody>
          <a:bodyPr wrap="square" rtlCol="0">
            <a:spAutoFit/>
          </a:bodyPr>
          <a:lstStyle/>
          <a:p>
            <a:r>
              <a:rPr lang="en-US" dirty="0"/>
              <a:t>Karl Von Frisch 1940’s</a:t>
            </a:r>
          </a:p>
        </p:txBody>
      </p:sp>
    </p:spTree>
    <p:extLst>
      <p:ext uri="{BB962C8B-B14F-4D97-AF65-F5344CB8AC3E}">
        <p14:creationId xmlns:p14="http://schemas.microsoft.com/office/powerpoint/2010/main" val="370671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CC249-3624-B8CB-3CBA-DC1B14EB9B1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916A309-C5A0-553B-B43B-09A8C1993AC5}"/>
              </a:ext>
            </a:extLst>
          </p:cNvPr>
          <p:cNvSpPr/>
          <p:nvPr/>
        </p:nvSpPr>
        <p:spPr>
          <a:xfrm>
            <a:off x="1623847" y="263426"/>
            <a:ext cx="6101255" cy="440120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In a hive most of the dances that</a:t>
            </a:r>
          </a:p>
          <a:p>
            <a:r>
              <a:rPr lang="en-US" sz="2800" b="1" dirty="0">
                <a:latin typeface="Times New Roman" panose="02020603050405020304" pitchFamily="18" charset="0"/>
                <a:cs typeface="Times New Roman" panose="02020603050405020304" pitchFamily="18" charset="0"/>
              </a:rPr>
              <a:t>we see going on are to communicate: </a:t>
            </a:r>
          </a:p>
          <a:p>
            <a:endParaRPr lang="en-US"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nectar and pollen as their food source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new nest sites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water on a really hot day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tree resin when they need to plug up holes in the hive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anytime there's a resource that the colony needs</a:t>
            </a:r>
          </a:p>
        </p:txBody>
      </p:sp>
    </p:spTree>
    <p:extLst>
      <p:ext uri="{BB962C8B-B14F-4D97-AF65-F5344CB8AC3E}">
        <p14:creationId xmlns:p14="http://schemas.microsoft.com/office/powerpoint/2010/main" val="160389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ctrTitle"/>
          </p:nvPr>
        </p:nvSpPr>
        <p:spPr>
          <a:xfrm>
            <a:off x="1490100" y="1592501"/>
            <a:ext cx="6163800" cy="181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Is the Waggle Dance </a:t>
            </a:r>
            <a:br>
              <a:rPr lang="en" dirty="0"/>
            </a:br>
            <a:r>
              <a:rPr lang="en" b="0" dirty="0"/>
              <a:t>The</a:t>
            </a:r>
            <a:r>
              <a:rPr lang="en" dirty="0"/>
              <a:t> </a:t>
            </a:r>
            <a:r>
              <a:rPr lang="en" sz="2400" dirty="0"/>
              <a:t>Only form of Bee communication</a:t>
            </a:r>
            <a:r>
              <a:rPr lang="en-US" sz="2400" dirty="0"/>
              <a:t> ?</a:t>
            </a:r>
            <a:endParaRPr sz="2400" dirty="0"/>
          </a:p>
        </p:txBody>
      </p:sp>
      <p:pic>
        <p:nvPicPr>
          <p:cNvPr id="197" name="Google Shape;197;p29"/>
          <p:cNvPicPr preferRelativeResize="0"/>
          <p:nvPr/>
        </p:nvPicPr>
        <p:blipFill>
          <a:blip r:embed="rId3">
            <a:alphaModFix/>
          </a:blip>
          <a:stretch>
            <a:fillRect/>
          </a:stretch>
        </p:blipFill>
        <p:spPr>
          <a:xfrm>
            <a:off x="85150" y="89900"/>
            <a:ext cx="1879800" cy="1754175"/>
          </a:xfrm>
          <a:prstGeom prst="rect">
            <a:avLst/>
          </a:prstGeom>
          <a:noFill/>
          <a:ln>
            <a:noFill/>
          </a:ln>
        </p:spPr>
      </p:pic>
    </p:spTree>
    <p:extLst>
      <p:ext uri="{BB962C8B-B14F-4D97-AF65-F5344CB8AC3E}">
        <p14:creationId xmlns:p14="http://schemas.microsoft.com/office/powerpoint/2010/main" val="4156017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ctrTitle"/>
          </p:nvPr>
        </p:nvSpPr>
        <p:spPr>
          <a:xfrm>
            <a:off x="1490100" y="1592501"/>
            <a:ext cx="6163800" cy="181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If the Waggle Dance </a:t>
            </a:r>
            <a:br>
              <a:rPr lang="en" dirty="0"/>
            </a:br>
            <a:r>
              <a:rPr lang="en" dirty="0"/>
              <a:t> Is performed in the dark!</a:t>
            </a:r>
            <a:br>
              <a:rPr lang="en" dirty="0"/>
            </a:br>
            <a:r>
              <a:rPr lang="en" sz="2400" dirty="0"/>
              <a:t>How do they share the dance information?</a:t>
            </a:r>
            <a:endParaRPr sz="2400" dirty="0"/>
          </a:p>
        </p:txBody>
      </p:sp>
      <p:pic>
        <p:nvPicPr>
          <p:cNvPr id="197" name="Google Shape;197;p29"/>
          <p:cNvPicPr preferRelativeResize="0"/>
          <p:nvPr/>
        </p:nvPicPr>
        <p:blipFill>
          <a:blip r:embed="rId3">
            <a:alphaModFix/>
          </a:blip>
          <a:stretch>
            <a:fillRect/>
          </a:stretch>
        </p:blipFill>
        <p:spPr>
          <a:xfrm>
            <a:off x="85150" y="89900"/>
            <a:ext cx="1879800" cy="1754175"/>
          </a:xfrm>
          <a:prstGeom prst="rect">
            <a:avLst/>
          </a:prstGeom>
          <a:noFill/>
          <a:ln>
            <a:noFill/>
          </a:ln>
        </p:spPr>
      </p:pic>
    </p:spTree>
    <p:extLst>
      <p:ext uri="{BB962C8B-B14F-4D97-AF65-F5344CB8AC3E}">
        <p14:creationId xmlns:p14="http://schemas.microsoft.com/office/powerpoint/2010/main" val="39471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282" y="806669"/>
            <a:ext cx="2438400" cy="90503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24" y="806669"/>
            <a:ext cx="2438400" cy="905039"/>
          </a:xfrm>
          <a:prstGeom prst="rect">
            <a:avLst/>
          </a:prstGeom>
        </p:spPr>
      </p:pic>
      <p:pic>
        <p:nvPicPr>
          <p:cNvPr id="4" name="Picture 3"/>
          <p:cNvPicPr>
            <a:picLocks noChangeAspect="1"/>
          </p:cNvPicPr>
          <p:nvPr/>
        </p:nvPicPr>
        <p:blipFill>
          <a:blip r:embed="rId4"/>
          <a:stretch>
            <a:fillRect/>
          </a:stretch>
        </p:blipFill>
        <p:spPr>
          <a:xfrm>
            <a:off x="3352694" y="2117558"/>
            <a:ext cx="2438611" cy="908383"/>
          </a:xfrm>
          <a:prstGeom prst="rect">
            <a:avLst/>
          </a:prstGeom>
        </p:spPr>
      </p:pic>
      <p:pic>
        <p:nvPicPr>
          <p:cNvPr id="5" name="Picture 4"/>
          <p:cNvPicPr>
            <a:picLocks noChangeAspect="1"/>
          </p:cNvPicPr>
          <p:nvPr/>
        </p:nvPicPr>
        <p:blipFill>
          <a:blip r:embed="rId4"/>
          <a:stretch>
            <a:fillRect/>
          </a:stretch>
        </p:blipFill>
        <p:spPr>
          <a:xfrm>
            <a:off x="914083" y="3271068"/>
            <a:ext cx="2438611" cy="908383"/>
          </a:xfrm>
          <a:prstGeom prst="rect">
            <a:avLst/>
          </a:prstGeom>
        </p:spPr>
      </p:pic>
      <p:pic>
        <p:nvPicPr>
          <p:cNvPr id="6" name="Picture 5"/>
          <p:cNvPicPr>
            <a:picLocks noChangeAspect="1"/>
          </p:cNvPicPr>
          <p:nvPr/>
        </p:nvPicPr>
        <p:blipFill>
          <a:blip r:embed="rId4"/>
          <a:stretch>
            <a:fillRect/>
          </a:stretch>
        </p:blipFill>
        <p:spPr>
          <a:xfrm>
            <a:off x="6374418" y="3412958"/>
            <a:ext cx="2438611" cy="908383"/>
          </a:xfrm>
          <a:prstGeom prst="rect">
            <a:avLst/>
          </a:prstGeom>
        </p:spPr>
      </p:pic>
    </p:spTree>
    <p:extLst>
      <p:ext uri="{BB962C8B-B14F-4D97-AF65-F5344CB8AC3E}">
        <p14:creationId xmlns:p14="http://schemas.microsoft.com/office/powerpoint/2010/main" val="370339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es and Sustainable Agriculture Poject Proposal by Slidesgo">
  <a:themeElements>
    <a:clrScheme name="Simple Light">
      <a:dk1>
        <a:srgbClr val="191919"/>
      </a:dk1>
      <a:lt1>
        <a:srgbClr val="FFFFFF"/>
      </a:lt1>
      <a:dk2>
        <a:srgbClr val="E25B00"/>
      </a:dk2>
      <a:lt2>
        <a:srgbClr val="F3B10C"/>
      </a:lt2>
      <a:accent1>
        <a:srgbClr val="EEC55F"/>
      </a:accent1>
      <a:accent2>
        <a:srgbClr val="FADC6C"/>
      </a:accent2>
      <a:accent3>
        <a:srgbClr val="3E1B00"/>
      </a:accent3>
      <a:accent4>
        <a:srgbClr val="6E3D0C"/>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TotalTime>
  <Words>1667</Words>
  <Application>Microsoft Office PowerPoint</Application>
  <PresentationFormat>On-screen Show (16:9)</PresentationFormat>
  <Paragraphs>130</Paragraphs>
  <Slides>27</Slides>
  <Notes>19</Notes>
  <HiddenSlides>1</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Open Sans</vt:lpstr>
      <vt:lpstr>Arial</vt:lpstr>
      <vt:lpstr>Times New Roman</vt:lpstr>
      <vt:lpstr>Lora</vt:lpstr>
      <vt:lpstr>Calibri</vt:lpstr>
      <vt:lpstr>Bees and Sustainable Agriculture Poject Proposal by Slidesgo</vt:lpstr>
      <vt:lpstr>Welcome</vt:lpstr>
      <vt:lpstr> How do bees use sound/vibration to communicate ?</vt:lpstr>
      <vt:lpstr>Sound vibrations  are measured in Hertz (Hz)</vt:lpstr>
      <vt:lpstr>Importance of the waggle Dance  </vt:lpstr>
      <vt:lpstr>PowerPoint Presentation</vt:lpstr>
      <vt:lpstr>PowerPoint Presentation</vt:lpstr>
      <vt:lpstr>Is the Waggle Dance  The Only form of Bee communication ?</vt:lpstr>
      <vt:lpstr>If the Waggle Dance   Is performed in the dark! How do they share the dance information?</vt:lpstr>
      <vt:lpstr>PowerPoint Presentation</vt:lpstr>
      <vt:lpstr> If the Honeybee do not have any ears?</vt:lpstr>
      <vt:lpstr>Honeybee Vibration Sensors</vt:lpstr>
      <vt:lpstr>Johnston Organ</vt:lpstr>
      <vt:lpstr>Subgenual  Organ</vt:lpstr>
      <vt:lpstr>PowerPoint Presentation</vt:lpstr>
      <vt:lpstr>PowerPoint Presentation</vt:lpstr>
      <vt:lpstr>Honeybee comb near the entrance is conveniently left with open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 Communication</dc:title>
  <dc:creator>Paul</dc:creator>
  <cp:lastModifiedBy>Paul</cp:lastModifiedBy>
  <cp:revision>108</cp:revision>
  <cp:lastPrinted>2024-08-14T19:27:33Z</cp:lastPrinted>
  <dcterms:modified xsi:type="dcterms:W3CDTF">2025-03-10T18:44:40Z</dcterms:modified>
</cp:coreProperties>
</file>