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96" r:id="rId3"/>
    <p:sldMasterId id="2147483697" r:id="rId4"/>
    <p:sldMasterId id="2147483698" r:id="rId5"/>
    <p:sldMasterId id="2147483699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2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5" Type="http://schemas.openxmlformats.org/officeDocument/2006/relationships/slideMaster" Target="slideMasters/slideMaster3.xml"/><Relationship Id="rId6" Type="http://schemas.openxmlformats.org/officeDocument/2006/relationships/slideMaster" Target="slideMasters/slideMaster4.xml"/><Relationship Id="rId18" Type="http://schemas.openxmlformats.org/officeDocument/2006/relationships/slide" Target="slides/slide1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16000" y="812520"/>
            <a:ext cx="7127280" cy="40089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" name="Google Shape;5;n"/>
          <p:cNvSpPr txBox="1"/>
          <p:nvPr>
            <p:ph idx="3"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" name="Google Shape;6;n"/>
          <p:cNvSpPr txBox="1"/>
          <p:nvPr>
            <p:ph idx="10"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4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1:notes"/>
          <p:cNvSpPr/>
          <p:nvPr>
            <p:ph idx="2" type="sldImg"/>
          </p:nvPr>
        </p:nvSpPr>
        <p:spPr>
          <a:xfrm>
            <a:off x="216000" y="812520"/>
            <a:ext cx="7127280" cy="40089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0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10:notes"/>
          <p:cNvSpPr/>
          <p:nvPr>
            <p:ph idx="2" type="sldImg"/>
          </p:nvPr>
        </p:nvSpPr>
        <p:spPr>
          <a:xfrm>
            <a:off x="216000" y="812520"/>
            <a:ext cx="7127280" cy="40089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1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11:notes"/>
          <p:cNvSpPr/>
          <p:nvPr>
            <p:ph idx="2" type="sldImg"/>
          </p:nvPr>
        </p:nvSpPr>
        <p:spPr>
          <a:xfrm>
            <a:off x="216000" y="812520"/>
            <a:ext cx="7127280" cy="40089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:notes"/>
          <p:cNvSpPr/>
          <p:nvPr>
            <p:ph idx="2" type="sldImg"/>
          </p:nvPr>
        </p:nvSpPr>
        <p:spPr>
          <a:xfrm>
            <a:off x="381240" y="685800"/>
            <a:ext cx="6095520" cy="342864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6" name="Google Shape;226;p2:notes"/>
          <p:cNvSpPr txBox="1"/>
          <p:nvPr>
            <p:ph idx="1"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100" strike="noStrike">
                <a:latin typeface="Arial"/>
                <a:ea typeface="Arial"/>
                <a:cs typeface="Arial"/>
                <a:sym typeface="Arial"/>
              </a:rPr>
              <a:t>Awkwardly talk about yourself. </a:t>
            </a:r>
            <a:endParaRPr b="0" sz="11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:notes"/>
          <p:cNvSpPr/>
          <p:nvPr>
            <p:ph idx="2" type="sldImg"/>
          </p:nvPr>
        </p:nvSpPr>
        <p:spPr>
          <a:xfrm>
            <a:off x="381240" y="685800"/>
            <a:ext cx="6095520" cy="342864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3" name="Google Shape;233;p3:notes"/>
          <p:cNvSpPr txBox="1"/>
          <p:nvPr>
            <p:ph idx="1"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100" strike="noStrike">
                <a:latin typeface="Arial"/>
                <a:ea typeface="Arial"/>
                <a:cs typeface="Arial"/>
                <a:sym typeface="Arial"/>
              </a:rPr>
              <a:t>If you’re losses are consistently over 50% then you need to sort that out first. </a:t>
            </a:r>
            <a:endParaRPr b="0" sz="11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4:notes"/>
          <p:cNvSpPr/>
          <p:nvPr>
            <p:ph idx="2" type="sldImg"/>
          </p:nvPr>
        </p:nvSpPr>
        <p:spPr>
          <a:xfrm>
            <a:off x="381240" y="685800"/>
            <a:ext cx="6095520" cy="342864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1" name="Google Shape;241;p4:notes"/>
          <p:cNvSpPr txBox="1"/>
          <p:nvPr>
            <p:ph idx="1"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100" strike="noStrike">
                <a:latin typeface="Arial"/>
                <a:ea typeface="Arial"/>
                <a:cs typeface="Arial"/>
                <a:sym typeface="Arial"/>
              </a:rPr>
              <a:t>Always start with why. What are your goals and values?</a:t>
            </a:r>
            <a:endParaRPr b="0" sz="11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5:notes"/>
          <p:cNvSpPr/>
          <p:nvPr>
            <p:ph idx="2" type="sldImg"/>
          </p:nvPr>
        </p:nvSpPr>
        <p:spPr>
          <a:xfrm>
            <a:off x="381240" y="685800"/>
            <a:ext cx="6095520" cy="342864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7" name="Google Shape;247;p5:notes"/>
          <p:cNvSpPr txBox="1"/>
          <p:nvPr>
            <p:ph idx="1"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100" strike="noStrike">
                <a:latin typeface="Arial"/>
                <a:ea typeface="Arial"/>
                <a:cs typeface="Arial"/>
                <a:sym typeface="Arial"/>
              </a:rPr>
              <a:t>Talk about how context matters. </a:t>
            </a:r>
            <a:endParaRPr b="0" sz="11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6:notes"/>
          <p:cNvSpPr/>
          <p:nvPr>
            <p:ph idx="2" type="sldImg"/>
          </p:nvPr>
        </p:nvSpPr>
        <p:spPr>
          <a:xfrm>
            <a:off x="381240" y="685800"/>
            <a:ext cx="6095520" cy="342864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4" name="Google Shape;254;p6:notes"/>
          <p:cNvSpPr txBox="1"/>
          <p:nvPr>
            <p:ph idx="1"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100" strike="noStrike">
                <a:latin typeface="Arial"/>
                <a:ea typeface="Arial"/>
                <a:cs typeface="Arial"/>
                <a:sym typeface="Arial"/>
              </a:rPr>
              <a:t>This is not an exhaustive list. This is the absolute basics. </a:t>
            </a:r>
            <a:endParaRPr b="0" sz="11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7:notes"/>
          <p:cNvSpPr/>
          <p:nvPr>
            <p:ph idx="2" type="sldImg"/>
          </p:nvPr>
        </p:nvSpPr>
        <p:spPr>
          <a:xfrm>
            <a:off x="381240" y="685800"/>
            <a:ext cx="6095520" cy="342864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0" name="Google Shape;260;p7:notes"/>
          <p:cNvSpPr txBox="1"/>
          <p:nvPr>
            <p:ph idx="1"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100" strike="noStrike">
                <a:latin typeface="Arial"/>
                <a:ea typeface="Arial"/>
                <a:cs typeface="Arial"/>
                <a:sym typeface="Arial"/>
              </a:rPr>
              <a:t> A queen from an egg takes 16 day to emergence, 14 more to mate and start laying, those eggs take 21 days to emerge. = 51 days to new bees.  </a:t>
            </a:r>
            <a:endParaRPr b="0" sz="11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8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8:notes"/>
          <p:cNvSpPr/>
          <p:nvPr>
            <p:ph idx="2" type="sldImg"/>
          </p:nvPr>
        </p:nvSpPr>
        <p:spPr>
          <a:xfrm>
            <a:off x="216000" y="812520"/>
            <a:ext cx="7127280" cy="40089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9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9:notes"/>
          <p:cNvSpPr/>
          <p:nvPr>
            <p:ph idx="2" type="sldImg"/>
          </p:nvPr>
        </p:nvSpPr>
        <p:spPr>
          <a:xfrm>
            <a:off x="216000" y="812520"/>
            <a:ext cx="7127280" cy="40089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/>
          <p:nvPr>
            <p:ph type="title"/>
          </p:nvPr>
        </p:nvSpPr>
        <p:spPr>
          <a:xfrm>
            <a:off x="311760" y="2151000"/>
            <a:ext cx="8520120" cy="841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/>
          <p:nvPr>
            <p:ph type="title"/>
          </p:nvPr>
        </p:nvSpPr>
        <p:spPr>
          <a:xfrm>
            <a:off x="311760" y="2151000"/>
            <a:ext cx="8520120" cy="841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1"/>
          <p:cNvSpPr txBox="1"/>
          <p:nvPr>
            <p:ph idx="1"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1"/>
          <p:cNvSpPr txBox="1"/>
          <p:nvPr>
            <p:ph idx="2"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2"/>
          <p:cNvSpPr txBox="1"/>
          <p:nvPr>
            <p:ph type="title"/>
          </p:nvPr>
        </p:nvSpPr>
        <p:spPr>
          <a:xfrm>
            <a:off x="311760" y="2151000"/>
            <a:ext cx="8520120" cy="841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2"/>
          <p:cNvSpPr txBox="1"/>
          <p:nvPr>
            <p:ph idx="1"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2"/>
          <p:cNvSpPr txBox="1"/>
          <p:nvPr>
            <p:ph idx="2"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2"/>
          <p:cNvSpPr txBox="1"/>
          <p:nvPr>
            <p:ph idx="3"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2"/>
          <p:cNvSpPr txBox="1"/>
          <p:nvPr>
            <p:ph idx="4"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title"/>
          </p:nvPr>
        </p:nvSpPr>
        <p:spPr>
          <a:xfrm>
            <a:off x="311760" y="2151000"/>
            <a:ext cx="8520120" cy="841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3"/>
          <p:cNvSpPr txBox="1"/>
          <p:nvPr>
            <p:ph idx="1"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3"/>
          <p:cNvSpPr txBox="1"/>
          <p:nvPr>
            <p:ph idx="2"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3"/>
          <p:cNvSpPr txBox="1"/>
          <p:nvPr>
            <p:ph idx="3"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3"/>
          <p:cNvSpPr txBox="1"/>
          <p:nvPr>
            <p:ph idx="4"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3"/>
          <p:cNvSpPr txBox="1"/>
          <p:nvPr>
            <p:ph idx="5"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3"/>
          <p:cNvSpPr txBox="1"/>
          <p:nvPr>
            <p:ph idx="6"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60" y="2151000"/>
            <a:ext cx="8520120" cy="841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5"/>
          <p:cNvSpPr txBox="1"/>
          <p:nvPr>
            <p:ph idx="2"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7"/>
          <p:cNvSpPr txBox="1"/>
          <p:nvPr>
            <p:ph type="title"/>
          </p:nvPr>
        </p:nvSpPr>
        <p:spPr>
          <a:xfrm>
            <a:off x="311760" y="2151000"/>
            <a:ext cx="8520120" cy="841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7"/>
          <p:cNvSpPr txBox="1"/>
          <p:nvPr>
            <p:ph idx="1"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/>
          <p:nvPr>
            <p:ph type="title"/>
          </p:nvPr>
        </p:nvSpPr>
        <p:spPr>
          <a:xfrm>
            <a:off x="311760" y="2151000"/>
            <a:ext cx="8520120" cy="841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8"/>
          <p:cNvSpPr txBox="1"/>
          <p:nvPr>
            <p:ph idx="1"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9"/>
          <p:cNvSpPr txBox="1"/>
          <p:nvPr>
            <p:ph type="title"/>
          </p:nvPr>
        </p:nvSpPr>
        <p:spPr>
          <a:xfrm>
            <a:off x="311760" y="2151000"/>
            <a:ext cx="8520120" cy="841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0"/>
          <p:cNvSpPr txBox="1"/>
          <p:nvPr>
            <p:ph idx="1" type="subTitle"/>
          </p:nvPr>
        </p:nvSpPr>
        <p:spPr>
          <a:xfrm>
            <a:off x="311760" y="2151000"/>
            <a:ext cx="8520120" cy="3901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1"/>
          <p:cNvSpPr txBox="1"/>
          <p:nvPr>
            <p:ph type="title"/>
          </p:nvPr>
        </p:nvSpPr>
        <p:spPr>
          <a:xfrm>
            <a:off x="311760" y="2151000"/>
            <a:ext cx="8520120" cy="841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1"/>
          <p:cNvSpPr txBox="1"/>
          <p:nvPr>
            <p:ph idx="1"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1"/>
          <p:cNvSpPr txBox="1"/>
          <p:nvPr>
            <p:ph idx="2"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1"/>
          <p:cNvSpPr txBox="1"/>
          <p:nvPr>
            <p:ph idx="3"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/>
          <p:nvPr>
            <p:ph type="title"/>
          </p:nvPr>
        </p:nvSpPr>
        <p:spPr>
          <a:xfrm>
            <a:off x="311760" y="2151000"/>
            <a:ext cx="8520120" cy="841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2"/>
          <p:cNvSpPr txBox="1"/>
          <p:nvPr>
            <p:ph idx="1"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2"/>
          <p:cNvSpPr txBox="1"/>
          <p:nvPr>
            <p:ph idx="2"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2"/>
          <p:cNvSpPr txBox="1"/>
          <p:nvPr>
            <p:ph idx="3"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3"/>
          <p:cNvSpPr txBox="1"/>
          <p:nvPr>
            <p:ph type="title"/>
          </p:nvPr>
        </p:nvSpPr>
        <p:spPr>
          <a:xfrm>
            <a:off x="311760" y="2151000"/>
            <a:ext cx="8520120" cy="841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3"/>
          <p:cNvSpPr txBox="1"/>
          <p:nvPr>
            <p:ph idx="1"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3"/>
          <p:cNvSpPr txBox="1"/>
          <p:nvPr>
            <p:ph idx="2"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3"/>
          <p:cNvSpPr txBox="1"/>
          <p:nvPr>
            <p:ph idx="3"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4"/>
          <p:cNvSpPr txBox="1"/>
          <p:nvPr>
            <p:ph type="title"/>
          </p:nvPr>
        </p:nvSpPr>
        <p:spPr>
          <a:xfrm>
            <a:off x="311760" y="2151000"/>
            <a:ext cx="8520120" cy="841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4"/>
          <p:cNvSpPr txBox="1"/>
          <p:nvPr>
            <p:ph idx="1"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24"/>
          <p:cNvSpPr txBox="1"/>
          <p:nvPr>
            <p:ph idx="2"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5"/>
          <p:cNvSpPr txBox="1"/>
          <p:nvPr>
            <p:ph type="title"/>
          </p:nvPr>
        </p:nvSpPr>
        <p:spPr>
          <a:xfrm>
            <a:off x="311760" y="2151000"/>
            <a:ext cx="8520120" cy="841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25"/>
          <p:cNvSpPr txBox="1"/>
          <p:nvPr>
            <p:ph idx="1"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5"/>
          <p:cNvSpPr txBox="1"/>
          <p:nvPr>
            <p:ph idx="2"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5"/>
          <p:cNvSpPr txBox="1"/>
          <p:nvPr>
            <p:ph idx="3"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25"/>
          <p:cNvSpPr txBox="1"/>
          <p:nvPr>
            <p:ph idx="4"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/>
          <p:nvPr>
            <p:ph type="title"/>
          </p:nvPr>
        </p:nvSpPr>
        <p:spPr>
          <a:xfrm>
            <a:off x="311760" y="2151000"/>
            <a:ext cx="8520120" cy="841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26"/>
          <p:cNvSpPr txBox="1"/>
          <p:nvPr>
            <p:ph idx="1"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26"/>
          <p:cNvSpPr txBox="1"/>
          <p:nvPr>
            <p:ph idx="2"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26"/>
          <p:cNvSpPr txBox="1"/>
          <p:nvPr>
            <p:ph idx="3"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26"/>
          <p:cNvSpPr txBox="1"/>
          <p:nvPr>
            <p:ph idx="4"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26"/>
          <p:cNvSpPr txBox="1"/>
          <p:nvPr>
            <p:ph idx="5"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26"/>
          <p:cNvSpPr txBox="1"/>
          <p:nvPr>
            <p:ph idx="6"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8"/>
          <p:cNvSpPr txBox="1"/>
          <p:nvPr>
            <p:ph type="title"/>
          </p:nvPr>
        </p:nvSpPr>
        <p:spPr>
          <a:xfrm>
            <a:off x="311760" y="2151000"/>
            <a:ext cx="8520120" cy="841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28"/>
          <p:cNvSpPr txBox="1"/>
          <p:nvPr>
            <p:ph idx="1"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0"/>
          <p:cNvSpPr txBox="1"/>
          <p:nvPr>
            <p:ph type="title"/>
          </p:nvPr>
        </p:nvSpPr>
        <p:spPr>
          <a:xfrm>
            <a:off x="311760" y="2151000"/>
            <a:ext cx="8520120" cy="841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30"/>
          <p:cNvSpPr txBox="1"/>
          <p:nvPr>
            <p:ph idx="1"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1"/>
          <p:cNvSpPr txBox="1"/>
          <p:nvPr>
            <p:ph type="title"/>
          </p:nvPr>
        </p:nvSpPr>
        <p:spPr>
          <a:xfrm>
            <a:off x="311760" y="2151000"/>
            <a:ext cx="8520120" cy="841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31"/>
          <p:cNvSpPr txBox="1"/>
          <p:nvPr>
            <p:ph idx="1"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31"/>
          <p:cNvSpPr txBox="1"/>
          <p:nvPr>
            <p:ph idx="2"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2"/>
          <p:cNvSpPr txBox="1"/>
          <p:nvPr>
            <p:ph type="title"/>
          </p:nvPr>
        </p:nvSpPr>
        <p:spPr>
          <a:xfrm>
            <a:off x="311760" y="2151000"/>
            <a:ext cx="8520120" cy="841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60" y="2151000"/>
            <a:ext cx="8520120" cy="841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3"/>
          <p:cNvSpPr txBox="1"/>
          <p:nvPr>
            <p:ph idx="1" type="subTitle"/>
          </p:nvPr>
        </p:nvSpPr>
        <p:spPr>
          <a:xfrm>
            <a:off x="311760" y="2151000"/>
            <a:ext cx="8520120" cy="3901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4"/>
          <p:cNvSpPr txBox="1"/>
          <p:nvPr>
            <p:ph type="title"/>
          </p:nvPr>
        </p:nvSpPr>
        <p:spPr>
          <a:xfrm>
            <a:off x="311760" y="2151000"/>
            <a:ext cx="8520120" cy="841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34"/>
          <p:cNvSpPr txBox="1"/>
          <p:nvPr>
            <p:ph idx="1"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34"/>
          <p:cNvSpPr txBox="1"/>
          <p:nvPr>
            <p:ph idx="2"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34"/>
          <p:cNvSpPr txBox="1"/>
          <p:nvPr>
            <p:ph idx="3"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5"/>
          <p:cNvSpPr txBox="1"/>
          <p:nvPr>
            <p:ph type="title"/>
          </p:nvPr>
        </p:nvSpPr>
        <p:spPr>
          <a:xfrm>
            <a:off x="311760" y="2151000"/>
            <a:ext cx="8520120" cy="841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35"/>
          <p:cNvSpPr txBox="1"/>
          <p:nvPr>
            <p:ph idx="1"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35"/>
          <p:cNvSpPr txBox="1"/>
          <p:nvPr>
            <p:ph idx="2"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35"/>
          <p:cNvSpPr txBox="1"/>
          <p:nvPr>
            <p:ph idx="3"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6"/>
          <p:cNvSpPr txBox="1"/>
          <p:nvPr>
            <p:ph type="title"/>
          </p:nvPr>
        </p:nvSpPr>
        <p:spPr>
          <a:xfrm>
            <a:off x="311760" y="2151000"/>
            <a:ext cx="8520120" cy="841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36"/>
          <p:cNvSpPr txBox="1"/>
          <p:nvPr>
            <p:ph idx="1"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36"/>
          <p:cNvSpPr txBox="1"/>
          <p:nvPr>
            <p:ph idx="2"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36"/>
          <p:cNvSpPr txBox="1"/>
          <p:nvPr>
            <p:ph idx="3"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7"/>
          <p:cNvSpPr txBox="1"/>
          <p:nvPr>
            <p:ph type="title"/>
          </p:nvPr>
        </p:nvSpPr>
        <p:spPr>
          <a:xfrm>
            <a:off x="311760" y="2151000"/>
            <a:ext cx="8520120" cy="841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37"/>
          <p:cNvSpPr txBox="1"/>
          <p:nvPr>
            <p:ph idx="1"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37"/>
          <p:cNvSpPr txBox="1"/>
          <p:nvPr>
            <p:ph idx="2"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8"/>
          <p:cNvSpPr txBox="1"/>
          <p:nvPr>
            <p:ph type="title"/>
          </p:nvPr>
        </p:nvSpPr>
        <p:spPr>
          <a:xfrm>
            <a:off x="311760" y="2151000"/>
            <a:ext cx="8520120" cy="841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38"/>
          <p:cNvSpPr txBox="1"/>
          <p:nvPr>
            <p:ph idx="1"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38"/>
          <p:cNvSpPr txBox="1"/>
          <p:nvPr>
            <p:ph idx="2"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38"/>
          <p:cNvSpPr txBox="1"/>
          <p:nvPr>
            <p:ph idx="3"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38"/>
          <p:cNvSpPr txBox="1"/>
          <p:nvPr>
            <p:ph idx="4"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9"/>
          <p:cNvSpPr txBox="1"/>
          <p:nvPr>
            <p:ph type="title"/>
          </p:nvPr>
        </p:nvSpPr>
        <p:spPr>
          <a:xfrm>
            <a:off x="311760" y="2151000"/>
            <a:ext cx="8520120" cy="841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39"/>
          <p:cNvSpPr txBox="1"/>
          <p:nvPr>
            <p:ph idx="1"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39"/>
          <p:cNvSpPr txBox="1"/>
          <p:nvPr>
            <p:ph idx="2"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39"/>
          <p:cNvSpPr txBox="1"/>
          <p:nvPr>
            <p:ph idx="3"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39"/>
          <p:cNvSpPr txBox="1"/>
          <p:nvPr>
            <p:ph idx="4"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39"/>
          <p:cNvSpPr txBox="1"/>
          <p:nvPr>
            <p:ph idx="5"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p39"/>
          <p:cNvSpPr txBox="1"/>
          <p:nvPr>
            <p:ph idx="6"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42"/>
          <p:cNvSpPr txBox="1"/>
          <p:nvPr>
            <p:ph type="title"/>
          </p:nvPr>
        </p:nvSpPr>
        <p:spPr>
          <a:xfrm>
            <a:off x="311760" y="2151000"/>
            <a:ext cx="8520120" cy="841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" name="Google Shape;173;p42"/>
          <p:cNvSpPr txBox="1"/>
          <p:nvPr>
            <p:ph idx="1"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43"/>
          <p:cNvSpPr txBox="1"/>
          <p:nvPr>
            <p:ph type="title"/>
          </p:nvPr>
        </p:nvSpPr>
        <p:spPr>
          <a:xfrm>
            <a:off x="311760" y="2151000"/>
            <a:ext cx="8520120" cy="841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" name="Google Shape;176;p43"/>
          <p:cNvSpPr txBox="1"/>
          <p:nvPr>
            <p:ph idx="1"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60" y="2151000"/>
            <a:ext cx="8520120" cy="841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4"/>
          <p:cNvSpPr txBox="1"/>
          <p:nvPr>
            <p:ph type="title"/>
          </p:nvPr>
        </p:nvSpPr>
        <p:spPr>
          <a:xfrm>
            <a:off x="311760" y="2151000"/>
            <a:ext cx="8520120" cy="841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" name="Google Shape;179;p44"/>
          <p:cNvSpPr txBox="1"/>
          <p:nvPr>
            <p:ph idx="1"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" name="Google Shape;180;p44"/>
          <p:cNvSpPr txBox="1"/>
          <p:nvPr>
            <p:ph idx="2"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45"/>
          <p:cNvSpPr txBox="1"/>
          <p:nvPr>
            <p:ph type="title"/>
          </p:nvPr>
        </p:nvSpPr>
        <p:spPr>
          <a:xfrm>
            <a:off x="311760" y="2151000"/>
            <a:ext cx="8520120" cy="841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46"/>
          <p:cNvSpPr txBox="1"/>
          <p:nvPr>
            <p:ph idx="1" type="subTitle"/>
          </p:nvPr>
        </p:nvSpPr>
        <p:spPr>
          <a:xfrm>
            <a:off x="311760" y="2151000"/>
            <a:ext cx="8520120" cy="3901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47"/>
          <p:cNvSpPr txBox="1"/>
          <p:nvPr>
            <p:ph type="title"/>
          </p:nvPr>
        </p:nvSpPr>
        <p:spPr>
          <a:xfrm>
            <a:off x="311760" y="2151000"/>
            <a:ext cx="8520120" cy="841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7" name="Google Shape;187;p47"/>
          <p:cNvSpPr txBox="1"/>
          <p:nvPr>
            <p:ph idx="1"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8" name="Google Shape;188;p47"/>
          <p:cNvSpPr txBox="1"/>
          <p:nvPr>
            <p:ph idx="2"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" name="Google Shape;189;p47"/>
          <p:cNvSpPr txBox="1"/>
          <p:nvPr>
            <p:ph idx="3"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8"/>
          <p:cNvSpPr txBox="1"/>
          <p:nvPr>
            <p:ph type="title"/>
          </p:nvPr>
        </p:nvSpPr>
        <p:spPr>
          <a:xfrm>
            <a:off x="311760" y="2151000"/>
            <a:ext cx="8520120" cy="841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" name="Google Shape;192;p48"/>
          <p:cNvSpPr txBox="1"/>
          <p:nvPr>
            <p:ph idx="1"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3" name="Google Shape;193;p48"/>
          <p:cNvSpPr txBox="1"/>
          <p:nvPr>
            <p:ph idx="2"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" name="Google Shape;194;p48"/>
          <p:cNvSpPr txBox="1"/>
          <p:nvPr>
            <p:ph idx="3"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49"/>
          <p:cNvSpPr txBox="1"/>
          <p:nvPr>
            <p:ph type="title"/>
          </p:nvPr>
        </p:nvSpPr>
        <p:spPr>
          <a:xfrm>
            <a:off x="311760" y="2151000"/>
            <a:ext cx="8520120" cy="841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7" name="Google Shape;197;p49"/>
          <p:cNvSpPr txBox="1"/>
          <p:nvPr>
            <p:ph idx="1"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8" name="Google Shape;198;p49"/>
          <p:cNvSpPr txBox="1"/>
          <p:nvPr>
            <p:ph idx="2"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9" name="Google Shape;199;p49"/>
          <p:cNvSpPr txBox="1"/>
          <p:nvPr>
            <p:ph idx="3"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50"/>
          <p:cNvSpPr txBox="1"/>
          <p:nvPr>
            <p:ph type="title"/>
          </p:nvPr>
        </p:nvSpPr>
        <p:spPr>
          <a:xfrm>
            <a:off x="311760" y="2151000"/>
            <a:ext cx="8520120" cy="841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" name="Google Shape;202;p50"/>
          <p:cNvSpPr txBox="1"/>
          <p:nvPr>
            <p:ph idx="1"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3" name="Google Shape;203;p50"/>
          <p:cNvSpPr txBox="1"/>
          <p:nvPr>
            <p:ph idx="2"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1"/>
          <p:cNvSpPr txBox="1"/>
          <p:nvPr>
            <p:ph type="title"/>
          </p:nvPr>
        </p:nvSpPr>
        <p:spPr>
          <a:xfrm>
            <a:off x="311760" y="2151000"/>
            <a:ext cx="8520120" cy="841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" name="Google Shape;206;p51"/>
          <p:cNvSpPr txBox="1"/>
          <p:nvPr>
            <p:ph idx="1"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7" name="Google Shape;207;p51"/>
          <p:cNvSpPr txBox="1"/>
          <p:nvPr>
            <p:ph idx="2"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8" name="Google Shape;208;p51"/>
          <p:cNvSpPr txBox="1"/>
          <p:nvPr>
            <p:ph idx="3"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9" name="Google Shape;209;p51"/>
          <p:cNvSpPr txBox="1"/>
          <p:nvPr>
            <p:ph idx="4"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2"/>
          <p:cNvSpPr txBox="1"/>
          <p:nvPr>
            <p:ph type="title"/>
          </p:nvPr>
        </p:nvSpPr>
        <p:spPr>
          <a:xfrm>
            <a:off x="311760" y="2151000"/>
            <a:ext cx="8520120" cy="841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2" name="Google Shape;212;p52"/>
          <p:cNvSpPr txBox="1"/>
          <p:nvPr>
            <p:ph idx="1"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3" name="Google Shape;213;p52"/>
          <p:cNvSpPr txBox="1"/>
          <p:nvPr>
            <p:ph idx="2"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4" name="Google Shape;214;p52"/>
          <p:cNvSpPr txBox="1"/>
          <p:nvPr>
            <p:ph idx="3"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" name="Google Shape;215;p52"/>
          <p:cNvSpPr txBox="1"/>
          <p:nvPr>
            <p:ph idx="4"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6" name="Google Shape;216;p52"/>
          <p:cNvSpPr txBox="1"/>
          <p:nvPr>
            <p:ph idx="5"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7" name="Google Shape;217;p52"/>
          <p:cNvSpPr txBox="1"/>
          <p:nvPr>
            <p:ph idx="6"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/>
          <p:nvPr>
            <p:ph type="title"/>
          </p:nvPr>
        </p:nvSpPr>
        <p:spPr>
          <a:xfrm>
            <a:off x="311760" y="2151000"/>
            <a:ext cx="8520120" cy="841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/>
          <p:nvPr>
            <p:ph idx="1" type="subTitle"/>
          </p:nvPr>
        </p:nvSpPr>
        <p:spPr>
          <a:xfrm>
            <a:off x="311760" y="2151000"/>
            <a:ext cx="8520120" cy="3901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8"/>
          <p:cNvSpPr txBox="1"/>
          <p:nvPr>
            <p:ph type="title"/>
          </p:nvPr>
        </p:nvSpPr>
        <p:spPr>
          <a:xfrm>
            <a:off x="311760" y="2151000"/>
            <a:ext cx="8520120" cy="841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8"/>
          <p:cNvSpPr txBox="1"/>
          <p:nvPr>
            <p:ph idx="1"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8"/>
          <p:cNvSpPr txBox="1"/>
          <p:nvPr>
            <p:ph idx="2"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8"/>
          <p:cNvSpPr txBox="1"/>
          <p:nvPr>
            <p:ph idx="3"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/>
          <p:nvPr>
            <p:ph type="title"/>
          </p:nvPr>
        </p:nvSpPr>
        <p:spPr>
          <a:xfrm>
            <a:off x="311760" y="2151000"/>
            <a:ext cx="8520120" cy="841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9"/>
          <p:cNvSpPr txBox="1"/>
          <p:nvPr>
            <p:ph idx="1"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9"/>
          <p:cNvSpPr txBox="1"/>
          <p:nvPr>
            <p:ph idx="2"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9"/>
          <p:cNvSpPr txBox="1"/>
          <p:nvPr>
            <p:ph idx="3"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/>
          <p:nvPr>
            <p:ph type="title"/>
          </p:nvPr>
        </p:nvSpPr>
        <p:spPr>
          <a:xfrm>
            <a:off x="311760" y="2151000"/>
            <a:ext cx="8520120" cy="841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0"/>
          <p:cNvSpPr txBox="1"/>
          <p:nvPr>
            <p:ph idx="1"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0"/>
          <p:cNvSpPr txBox="1"/>
          <p:nvPr>
            <p:ph idx="2"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0"/>
          <p:cNvSpPr txBox="1"/>
          <p:nvPr>
            <p:ph idx="3"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4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6.xml"/><Relationship Id="rId13" Type="http://schemas.openxmlformats.org/officeDocument/2006/relationships/theme" Target="../theme/theme5.xml"/><Relationship Id="rId1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1212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1" name="Google Shape;11;p1"/>
          <p:cNvSpPr txBox="1"/>
          <p:nvPr>
            <p:ph idx="12" type="sldNum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000" u="none" cap="none" strike="noStrike">
                <a:solidFill>
                  <a:srgbClr val="ADADA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000" u="none" cap="none" strike="noStrike">
                <a:solidFill>
                  <a:srgbClr val="ADADA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000" u="none" cap="none" strike="noStrike">
                <a:solidFill>
                  <a:srgbClr val="ADADA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000" u="none" cap="none" strike="noStrike">
                <a:solidFill>
                  <a:srgbClr val="ADADAD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000" u="none" cap="none" strike="noStrike">
                <a:solidFill>
                  <a:srgbClr val="ADADAD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000" u="none" cap="none" strike="noStrike">
                <a:solidFill>
                  <a:srgbClr val="ADADAD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000" u="none" cap="none" strike="noStrike">
                <a:solidFill>
                  <a:srgbClr val="ADADAD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000" u="none" cap="none" strike="noStrike">
                <a:solidFill>
                  <a:srgbClr val="ADADAD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000" u="none" cap="none" strike="noStrike">
                <a:solidFill>
                  <a:srgbClr val="ADADA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" name="Google Shape;12;p1"/>
          <p:cNvSpPr txBox="1"/>
          <p:nvPr>
            <p:ph idx="1"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12121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311760" y="1152360"/>
            <a:ext cx="3999600" cy="3416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4" name="Google Shape;64;p14"/>
          <p:cNvSpPr txBox="1"/>
          <p:nvPr>
            <p:ph idx="2" type="body"/>
          </p:nvPr>
        </p:nvSpPr>
        <p:spPr>
          <a:xfrm>
            <a:off x="4832280" y="1152360"/>
            <a:ext cx="3999600" cy="3416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5" name="Google Shape;65;p14"/>
          <p:cNvSpPr txBox="1"/>
          <p:nvPr>
            <p:ph idx="12" type="sldNum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000" u="none" cap="none" strike="noStrike">
                <a:solidFill>
                  <a:srgbClr val="ADADA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000" u="none" cap="none" strike="noStrike">
                <a:solidFill>
                  <a:srgbClr val="ADADA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000" u="none" cap="none" strike="noStrike">
                <a:solidFill>
                  <a:srgbClr val="ADADA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000" u="none" cap="none" strike="noStrike">
                <a:solidFill>
                  <a:srgbClr val="ADADAD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000" u="none" cap="none" strike="noStrike">
                <a:solidFill>
                  <a:srgbClr val="ADADAD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000" u="none" cap="none" strike="noStrike">
                <a:solidFill>
                  <a:srgbClr val="ADADAD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000" u="none" cap="none" strike="noStrike">
                <a:solidFill>
                  <a:srgbClr val="ADADAD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000" u="none" cap="none" strike="noStrike">
                <a:solidFill>
                  <a:srgbClr val="ADADAD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000" u="none" cap="none" strike="noStrike">
                <a:solidFill>
                  <a:srgbClr val="ADADA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12121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7"/>
          <p:cNvSpPr txBox="1"/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16" name="Google Shape;116;p27"/>
          <p:cNvSpPr txBox="1"/>
          <p:nvPr>
            <p:ph idx="1" type="body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17" name="Google Shape;117;p27"/>
          <p:cNvSpPr txBox="1"/>
          <p:nvPr>
            <p:ph idx="12" type="sldNum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000" u="none" cap="none" strike="noStrike">
                <a:solidFill>
                  <a:srgbClr val="ADADA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000" u="none" cap="none" strike="noStrike">
                <a:solidFill>
                  <a:srgbClr val="ADADA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000" u="none" cap="none" strike="noStrike">
                <a:solidFill>
                  <a:srgbClr val="ADADA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000" u="none" cap="none" strike="noStrike">
                <a:solidFill>
                  <a:srgbClr val="ADADAD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000" u="none" cap="none" strike="noStrike">
                <a:solidFill>
                  <a:srgbClr val="ADADAD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000" u="none" cap="none" strike="noStrike">
                <a:solidFill>
                  <a:srgbClr val="ADADAD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000" u="none" cap="none" strike="noStrike">
                <a:solidFill>
                  <a:srgbClr val="ADADAD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000" u="none" cap="none" strike="noStrike">
                <a:solidFill>
                  <a:srgbClr val="ADADAD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000" u="none" cap="none" strike="noStrike">
                <a:solidFill>
                  <a:srgbClr val="ADADA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12121"/>
        </a:solid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40"/>
          <p:cNvSpPr txBox="1"/>
          <p:nvPr>
            <p:ph type="title"/>
          </p:nvPr>
        </p:nvSpPr>
        <p:spPr>
          <a:xfrm>
            <a:off x="311760" y="2151000"/>
            <a:ext cx="8520120" cy="841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68" name="Google Shape;168;p40"/>
          <p:cNvSpPr txBox="1"/>
          <p:nvPr>
            <p:ph idx="12" type="sldNum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000" u="none" cap="none" strike="noStrike">
                <a:solidFill>
                  <a:srgbClr val="ADADA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000" u="none" cap="none" strike="noStrike">
                <a:solidFill>
                  <a:srgbClr val="ADADA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000" u="none" cap="none" strike="noStrike">
                <a:solidFill>
                  <a:srgbClr val="ADADA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000" u="none" cap="none" strike="noStrike">
                <a:solidFill>
                  <a:srgbClr val="ADADAD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000" u="none" cap="none" strike="noStrike">
                <a:solidFill>
                  <a:srgbClr val="ADADAD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000" u="none" cap="none" strike="noStrike">
                <a:solidFill>
                  <a:srgbClr val="ADADAD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000" u="none" cap="none" strike="noStrike">
                <a:solidFill>
                  <a:srgbClr val="ADADAD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000" u="none" cap="none" strike="noStrike">
                <a:solidFill>
                  <a:srgbClr val="ADADAD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000" u="none" cap="none" strike="noStrike">
                <a:solidFill>
                  <a:srgbClr val="ADADA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9" name="Google Shape;169;p40"/>
          <p:cNvSpPr txBox="1"/>
          <p:nvPr>
            <p:ph idx="1"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53"/>
          <p:cNvSpPr txBox="1"/>
          <p:nvPr/>
        </p:nvSpPr>
        <p:spPr>
          <a:xfrm>
            <a:off x="311760" y="744480"/>
            <a:ext cx="8520120" cy="205236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200" u="none" cap="none" strike="noStrike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rPr>
              <a:t>Splits</a:t>
            </a:r>
            <a:endParaRPr b="0" i="0" sz="5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53"/>
          <p:cNvSpPr txBox="1"/>
          <p:nvPr/>
        </p:nvSpPr>
        <p:spPr>
          <a:xfrm>
            <a:off x="311760" y="2834280"/>
            <a:ext cx="8520120" cy="7923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rPr>
              <a:t>A Rough Introduction</a:t>
            </a:r>
            <a:endParaRPr b="0" i="0" sz="2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62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rPr>
              <a:t>A Quick Note About Sourcing Queens 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62"/>
          <p:cNvSpPr txBox="1"/>
          <p:nvPr/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144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100"/>
              <a:buFont typeface="Arial"/>
              <a:buChar char="●"/>
            </a:pPr>
            <a:r>
              <a:rPr b="0" i="0" lang="en-US" sz="2100" u="none" cap="none" strike="noStrike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rPr>
              <a:t>Buy cells or mated queens.</a:t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144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100"/>
              <a:buFont typeface="Arial"/>
              <a:buChar char="●"/>
            </a:pPr>
            <a:r>
              <a:rPr b="0" i="0" lang="en-US" sz="2100" u="none" cap="none" strike="noStrike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rPr>
              <a:t>Opportunistically use swarm cells.</a:t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144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100"/>
              <a:buFont typeface="Arial"/>
              <a:buChar char="●"/>
            </a:pPr>
            <a:r>
              <a:rPr b="0" i="0" lang="en-US" sz="2100" u="none" cap="none" strike="noStrike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rPr>
              <a:t>Force them to make emergency cells.</a:t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144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100"/>
              <a:buFont typeface="Arial"/>
              <a:buChar char="●"/>
            </a:pPr>
            <a:r>
              <a:rPr b="0" i="0" lang="en-US" sz="2100" u="none" cap="none" strike="noStrike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rPr>
              <a:t>Set up cell builders and graft.</a:t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0" name="Google Shape;290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80000" y="1017720"/>
            <a:ext cx="3252240" cy="2086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63"/>
          <p:cNvSpPr txBox="1"/>
          <p:nvPr/>
        </p:nvSpPr>
        <p:spPr>
          <a:xfrm>
            <a:off x="311760" y="2151000"/>
            <a:ext cx="8520120" cy="841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000" u="none" cap="none" strike="noStrike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rPr>
              <a:t>Questions?</a:t>
            </a:r>
            <a:endParaRPr b="0" i="0" sz="5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54"/>
          <p:cNvSpPr txBox="1"/>
          <p:nvPr/>
        </p:nvSpPr>
        <p:spPr>
          <a:xfrm>
            <a:off x="311760" y="744480"/>
            <a:ext cx="8520120" cy="205236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200" u="none" cap="none" strike="noStrike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rPr>
              <a:t>Boozy Dog Farms </a:t>
            </a:r>
            <a:endParaRPr b="0" i="0" sz="5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54"/>
          <p:cNvSpPr txBox="1"/>
          <p:nvPr/>
        </p:nvSpPr>
        <p:spPr>
          <a:xfrm>
            <a:off x="311760" y="2834280"/>
            <a:ext cx="8520120" cy="7923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rPr>
              <a:t>Jordan Bramwell (Owner/Operator, LLC) </a:t>
            </a:r>
            <a:endParaRPr b="0" i="0" sz="2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54"/>
          <p:cNvSpPr/>
          <p:nvPr/>
        </p:nvSpPr>
        <p:spPr>
          <a:xfrm>
            <a:off x="1232640" y="3663720"/>
            <a:ext cx="6678720" cy="4575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rPr>
              <a:t>jordan.d.bram@gmail.com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55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20" u="none" cap="none" strike="noStrike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rPr>
              <a:t>Overwintering is a Prerequisite for Making Splits</a:t>
            </a:r>
            <a:endParaRPr b="0" i="0" sz="272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55"/>
          <p:cNvSpPr txBox="1"/>
          <p:nvPr/>
        </p:nvSpPr>
        <p:spPr>
          <a:xfrm>
            <a:off x="311760" y="1152360"/>
            <a:ext cx="3999600" cy="34160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rPr>
              <a:t>1: Excellent Mite Control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199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rPr>
              <a:t>2: Proper Nutrition 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199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rPr>
              <a:t>3: Replacing Queens When Appropriate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199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rPr>
              <a:t>… 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199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199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199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rPr>
              <a:t>4: Moisture Control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55"/>
          <p:cNvSpPr txBox="1"/>
          <p:nvPr/>
        </p:nvSpPr>
        <p:spPr>
          <a:xfrm>
            <a:off x="4832280" y="1152360"/>
            <a:ext cx="3999600" cy="34160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00" u="none" cap="none" strike="noStrike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rPr>
              <a:t>Fat </a:t>
            </a:r>
            <a:r>
              <a:rPr b="0" i="0" lang="en-US" sz="1900" u="sng" cap="none" strike="noStrike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rPr>
              <a:t>healthy</a:t>
            </a:r>
            <a:r>
              <a:rPr b="0" i="0" lang="en-US" sz="1900" u="none" cap="none" strike="noStrike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rPr>
              <a:t> bees tend to survive even when conditions are rough. 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199"/>
              </a:spcBef>
              <a:spcAft>
                <a:spcPts val="0"/>
              </a:spcAft>
              <a:buNone/>
            </a:pPr>
            <a:r>
              <a:rPr b="0" i="0" lang="en-US" sz="1900" u="sng" cap="none" strike="noStrike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rPr>
              <a:t>Sick</a:t>
            </a:r>
            <a:r>
              <a:rPr b="0" i="0" lang="en-US" sz="1900" u="none" cap="none" strike="noStrike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rPr>
              <a:t> skinny bees tend to die no matter what you do to try and save them. </a:t>
            </a:r>
            <a:br>
              <a:rPr b="0" i="0" lang="en-US" sz="1800" u="none" cap="none" strike="noStrike"/>
            </a:br>
            <a:br>
              <a:rPr b="0" i="0" lang="en-US" sz="1800" u="none" cap="none" strike="noStrike"/>
            </a:br>
            <a:r>
              <a:rPr b="0" i="0" lang="en-US" sz="1900" u="none" cap="none" strike="noStrike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rPr>
              <a:t>Focus on overall honey bee health. 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8" name="Google Shape;238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90120" y="2796120"/>
            <a:ext cx="2081520" cy="1625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56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rPr>
              <a:t>Why Make Splits?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56"/>
          <p:cNvSpPr txBox="1"/>
          <p:nvPr/>
        </p:nvSpPr>
        <p:spPr>
          <a:xfrm>
            <a:off x="311760" y="1123560"/>
            <a:ext cx="8520120" cy="34160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32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000"/>
              <a:buFont typeface="Arial"/>
              <a:buChar char="●"/>
            </a:pPr>
            <a:r>
              <a:rPr b="0" i="0" lang="en-US" sz="2000" u="none" cap="none" strike="noStrike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rPr>
              <a:t>Bees are expensive.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32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000"/>
              <a:buFont typeface="Arial"/>
              <a:buChar char="●"/>
            </a:pPr>
            <a:r>
              <a:rPr b="0" i="0" lang="en-US" sz="2000" u="none" cap="none" strike="noStrike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rPr>
              <a:t>Replace losses (plan for losses/failure rate).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32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000"/>
              <a:buFont typeface="Arial"/>
              <a:buChar char="●"/>
            </a:pPr>
            <a:r>
              <a:rPr b="0" i="0" lang="en-US" sz="2000" u="none" cap="none" strike="noStrike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rPr>
              <a:t>Grow your apiary.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32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000"/>
              <a:buFont typeface="Arial"/>
              <a:buChar char="●"/>
            </a:pPr>
            <a:r>
              <a:rPr b="0" i="0" lang="en-US" sz="2000" u="none" cap="none" strike="noStrike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rPr>
              <a:t>It’s fun!~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57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rPr>
              <a:t>Essentials of Splits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57"/>
          <p:cNvSpPr txBox="1"/>
          <p:nvPr/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792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200"/>
              <a:buFont typeface="Arial"/>
              <a:buChar char="●"/>
            </a:pPr>
            <a:r>
              <a:rPr b="0" i="0" lang="en-US" sz="2200" u="none" cap="none" strike="noStrike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rPr>
              <a:t>Queens.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792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200"/>
              <a:buFont typeface="Arial"/>
              <a:buChar char="●"/>
            </a:pPr>
            <a:r>
              <a:rPr b="0" i="0" lang="en-US" sz="2200" u="none" cap="none" strike="noStrike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rPr>
              <a:t>Viable amount of bees and brood.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792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200"/>
              <a:buFont typeface="Arial"/>
              <a:buChar char="●"/>
            </a:pPr>
            <a:r>
              <a:rPr b="0" i="0" lang="en-US" sz="2200" u="none" cap="none" strike="noStrike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rPr>
              <a:t>Appropriate housing.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792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200"/>
              <a:buFont typeface="Arial"/>
              <a:buChar char="●"/>
            </a:pPr>
            <a:r>
              <a:rPr b="0" i="0" lang="en-US" sz="2200" u="none" cap="none" strike="noStrike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rPr>
              <a:t>Appropriate feed.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792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200"/>
              <a:buFont typeface="Arial"/>
              <a:buChar char="●"/>
            </a:pPr>
            <a:r>
              <a:rPr b="0" i="0" lang="en-US" sz="2200" u="none" cap="none" strike="noStrike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rPr>
              <a:t>Timing and context.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1" name="Google Shape;251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89080" y="1113840"/>
            <a:ext cx="2620080" cy="3493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58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rPr>
              <a:t>Types of Splits We’ll be Talking About Today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58"/>
          <p:cNvSpPr txBox="1"/>
          <p:nvPr/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32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000"/>
              <a:buFont typeface="Arial"/>
              <a:buChar char="●"/>
            </a:pPr>
            <a:r>
              <a:rPr b="0" i="0" lang="en-US" sz="2000" u="none" cap="none" strike="noStrike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rPr>
              <a:t>Walk-away. 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32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000"/>
              <a:buFont typeface="Arial"/>
              <a:buChar char="●"/>
            </a:pPr>
            <a:r>
              <a:rPr b="0" i="0" lang="en-US" sz="2000" u="none" cap="none" strike="noStrike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rPr>
              <a:t>Nucs with queen cells. 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32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000"/>
              <a:buFont typeface="Arial"/>
              <a:buChar char="●"/>
            </a:pPr>
            <a:r>
              <a:rPr b="0" i="0" lang="en-US" sz="2000" u="none" cap="none" strike="noStrike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rPr>
              <a:t>Nucs with mated queens.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1199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59"/>
          <p:cNvSpPr txBox="1"/>
          <p:nvPr/>
        </p:nvSpPr>
        <p:spPr>
          <a:xfrm>
            <a:off x="311760" y="444960"/>
            <a:ext cx="4259880" cy="5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rPr>
              <a:t>Walk-Away Split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59"/>
          <p:cNvSpPr txBox="1"/>
          <p:nvPr/>
        </p:nvSpPr>
        <p:spPr>
          <a:xfrm>
            <a:off x="311760" y="1152360"/>
            <a:ext cx="3999600" cy="34160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3639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500"/>
              <a:buFont typeface="Arial"/>
              <a:buChar char="●"/>
            </a:pPr>
            <a:r>
              <a:rPr b="0" i="0" lang="en-US" sz="1500" u="none" cap="none" strike="noStrike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rPr>
              <a:t>Take a strong healthy colony and divide it roughly in half. 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639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500"/>
              <a:buFont typeface="Arial"/>
              <a:buChar char="●"/>
            </a:pPr>
            <a:r>
              <a:rPr b="0" i="0" lang="en-US" sz="1500" u="none" cap="none" strike="noStrike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rPr>
              <a:t>Take the hive with the old queen and move her at least 2 miles away. 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639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500"/>
              <a:buFont typeface="Arial"/>
              <a:buChar char="●"/>
            </a:pPr>
            <a:r>
              <a:rPr b="0" i="0" lang="en-US" sz="1500" u="none" cap="none" strike="noStrike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rPr>
              <a:t>Make sure the other box has eggs and young larvae so they can raise a queen. 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639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500"/>
              <a:buFont typeface="Arial"/>
              <a:buChar char="●"/>
            </a:pPr>
            <a:r>
              <a:rPr b="0" i="0" lang="en-US" sz="1500" u="none" cap="none" strike="noStrike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rPr>
              <a:t>Make sure both hives are viable with plenty of food. Especially the hive raising the queen.  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639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500"/>
              <a:buFont typeface="Arial"/>
              <a:buChar char="●"/>
            </a:pPr>
            <a:r>
              <a:rPr b="0" i="0" lang="en-US" sz="1500" u="none" cap="none" strike="noStrike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rPr>
              <a:t>Check for queen-right/eggs in about a month (16 days to emergence, about 14 more to mate and start laying). 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59"/>
          <p:cNvSpPr txBox="1"/>
          <p:nvPr/>
        </p:nvSpPr>
        <p:spPr>
          <a:xfrm>
            <a:off x="4832280" y="1152360"/>
            <a:ext cx="2000880" cy="34160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sng" cap="none" strike="noStrike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rPr>
              <a:t>Pros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720" lvl="0" marL="457200" marR="0" rtl="0" algn="l">
              <a:lnSpc>
                <a:spcPct val="115000"/>
              </a:lnSpc>
              <a:spcBef>
                <a:spcPts val="1199"/>
              </a:spcBef>
              <a:spcAft>
                <a:spcPts val="0"/>
              </a:spcAft>
              <a:buClr>
                <a:srgbClr val="F1C232"/>
              </a:buClr>
              <a:buSzPts val="1800"/>
              <a:buFont typeface="Arial"/>
              <a:buChar char="●"/>
            </a:pPr>
            <a:r>
              <a:rPr b="0" i="0" lang="en-US" sz="1800" u="none" cap="none" strike="noStrike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rPr>
              <a:t>Simple. 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59"/>
          <p:cNvSpPr/>
          <p:nvPr/>
        </p:nvSpPr>
        <p:spPr>
          <a:xfrm>
            <a:off x="7037280" y="1172160"/>
            <a:ext cx="1794960" cy="339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sng" cap="none" strike="noStrike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rPr>
              <a:t>Cons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342720" lvl="0" marL="457200" marR="0" rtl="0" algn="l">
              <a:lnSpc>
                <a:spcPct val="115000"/>
              </a:lnSpc>
              <a:spcBef>
                <a:spcPts val="1199"/>
              </a:spcBef>
              <a:spcAft>
                <a:spcPts val="0"/>
              </a:spcAft>
              <a:buClr>
                <a:srgbClr val="F1C232"/>
              </a:buClr>
              <a:buSzPts val="1800"/>
              <a:buFont typeface="Arial"/>
              <a:buChar char="●"/>
            </a:pPr>
            <a:r>
              <a:rPr b="0" i="0" lang="en-US" sz="1800" u="none" cap="none" strike="noStrike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rPr>
              <a:t>Resource expensive. 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34272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800"/>
              <a:buFont typeface="Arial"/>
              <a:buChar char="●"/>
            </a:pPr>
            <a:r>
              <a:rPr b="0" i="0" lang="en-US" sz="1800" u="none" cap="none" strike="noStrike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rPr>
              <a:t>Time expensive.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34272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800"/>
              <a:buFont typeface="Arial"/>
              <a:buChar char="●"/>
            </a:pPr>
            <a:r>
              <a:rPr b="0" i="0" lang="en-US" sz="1800" u="none" cap="none" strike="noStrike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rPr>
              <a:t>Relatively high failure rate.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199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59"/>
          <p:cNvSpPr/>
          <p:nvPr/>
        </p:nvSpPr>
        <p:spPr>
          <a:xfrm>
            <a:off x="4799520" y="460080"/>
            <a:ext cx="4032720" cy="5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00" u="none" cap="none" strike="noStrike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rPr>
              <a:t>All of life is trade-off </a:t>
            </a:r>
            <a:endParaRPr b="0" i="0" sz="25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60"/>
          <p:cNvSpPr txBox="1"/>
          <p:nvPr/>
        </p:nvSpPr>
        <p:spPr>
          <a:xfrm>
            <a:off x="311760" y="444960"/>
            <a:ext cx="4259880" cy="5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rPr>
              <a:t>Nucs With Queen Cells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60"/>
          <p:cNvSpPr txBox="1"/>
          <p:nvPr/>
        </p:nvSpPr>
        <p:spPr>
          <a:xfrm>
            <a:off x="311760" y="1152360"/>
            <a:ext cx="3999600" cy="34160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24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700"/>
              <a:buFont typeface="Arial"/>
              <a:buChar char="●"/>
            </a:pPr>
            <a:r>
              <a:rPr b="0" i="0" lang="en-US" sz="1700" u="none" cap="none" strike="noStrike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rPr>
              <a:t>Harvest brood and nurse bees from strong healthy colonies. 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24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700"/>
              <a:buFont typeface="Arial"/>
              <a:buChar char="●"/>
            </a:pPr>
            <a:r>
              <a:rPr b="0" i="0" lang="en-US" sz="1700" u="none" cap="none" strike="noStrike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rPr>
              <a:t>Place brood, bees, and food into nuc box (at least 2-3 frames of mostly capped brood with nurse bees).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24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700"/>
              <a:buFont typeface="Arial"/>
              <a:buChar char="●"/>
            </a:pPr>
            <a:r>
              <a:rPr b="0" i="0" lang="en-US" sz="1700" u="none" cap="none" strike="noStrike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rPr>
              <a:t>Place ripe queen cell between brood frames. 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24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700"/>
              <a:buFont typeface="Arial"/>
              <a:buChar char="●"/>
            </a:pPr>
            <a:r>
              <a:rPr b="0" i="0" lang="en-US" sz="1700" u="none" cap="none" strike="noStrike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rPr>
              <a:t>Add resource frame: honey and pollen.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24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700"/>
              <a:buFont typeface="Arial"/>
              <a:buChar char="●"/>
            </a:pPr>
            <a:r>
              <a:rPr b="0" i="0" lang="en-US" sz="1700" u="none" cap="none" strike="noStrike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rPr>
              <a:t>Feed. 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60"/>
          <p:cNvSpPr txBox="1"/>
          <p:nvPr/>
        </p:nvSpPr>
        <p:spPr>
          <a:xfrm>
            <a:off x="4832280" y="1152360"/>
            <a:ext cx="1870200" cy="34160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sng" cap="none" strike="noStrike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rPr>
              <a:t>Pros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9760" lvl="0" marL="457200" marR="0" rtl="0" algn="l">
              <a:lnSpc>
                <a:spcPct val="115000"/>
              </a:lnSpc>
              <a:spcBef>
                <a:spcPts val="1199"/>
              </a:spcBef>
              <a:spcAft>
                <a:spcPts val="0"/>
              </a:spcAft>
              <a:buClr>
                <a:srgbClr val="F1C232"/>
              </a:buClr>
              <a:buSzPts val="1600"/>
              <a:buFont typeface="Arial"/>
              <a:buChar char="●"/>
            </a:pPr>
            <a:r>
              <a:rPr b="0" i="0" lang="en-US" sz="1600" u="none" cap="none" strike="noStrike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rPr>
              <a:t>Much less resource expensive than walk-away split.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16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600"/>
              <a:buFont typeface="Arial"/>
              <a:buChar char="●"/>
            </a:pPr>
            <a:r>
              <a:rPr b="0" i="0" lang="en-US" sz="1600" u="none" cap="none" strike="noStrike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rPr>
              <a:t>Queen cells are cheap when available.</a:t>
            </a:r>
            <a:r>
              <a:rPr b="0" i="0" lang="en-US" sz="1400" u="none" cap="none" strike="noStrike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60"/>
          <p:cNvSpPr/>
          <p:nvPr/>
        </p:nvSpPr>
        <p:spPr>
          <a:xfrm>
            <a:off x="7066080" y="1152360"/>
            <a:ext cx="1765800" cy="33465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sng" cap="none" strike="noStrike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rPr>
              <a:t>Cons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329760" lvl="0" marL="457200" marR="0" rtl="0" algn="l">
              <a:lnSpc>
                <a:spcPct val="115000"/>
              </a:lnSpc>
              <a:spcBef>
                <a:spcPts val="1199"/>
              </a:spcBef>
              <a:spcAft>
                <a:spcPts val="0"/>
              </a:spcAft>
              <a:buClr>
                <a:srgbClr val="F1C232"/>
              </a:buClr>
              <a:buSzPts val="1600"/>
              <a:buFont typeface="Arial"/>
              <a:buChar char="●"/>
            </a:pPr>
            <a:r>
              <a:rPr b="0" i="0" lang="en-US" sz="1600" u="none" cap="none" strike="noStrike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rPr>
              <a:t>Sometimes mating fails.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32976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600"/>
              <a:buFont typeface="Arial"/>
              <a:buChar char="●"/>
            </a:pPr>
            <a:r>
              <a:rPr b="0" i="0" lang="en-US" sz="1600" u="none" cap="none" strike="noStrike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rPr>
              <a:t>Need a source of queen cells.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60"/>
          <p:cNvSpPr/>
          <p:nvPr/>
        </p:nvSpPr>
        <p:spPr>
          <a:xfrm>
            <a:off x="4901400" y="532800"/>
            <a:ext cx="4251960" cy="461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6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rPr>
              <a:t>Nucs With Mated Queen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61"/>
          <p:cNvSpPr txBox="1"/>
          <p:nvPr/>
        </p:nvSpPr>
        <p:spPr>
          <a:xfrm>
            <a:off x="311760" y="1152360"/>
            <a:ext cx="3999600" cy="34160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24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700"/>
              <a:buFont typeface="Arial"/>
              <a:buChar char="●"/>
            </a:pPr>
            <a:r>
              <a:rPr b="0" i="0" lang="en-US" sz="1700" u="none" cap="none" strike="noStrike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rPr>
              <a:t>Harvest brood and nurse bees from strong healthy colonies. 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24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700"/>
              <a:buFont typeface="Arial"/>
              <a:buChar char="●"/>
            </a:pPr>
            <a:r>
              <a:rPr b="0" i="0" lang="en-US" sz="1700" u="none" cap="none" strike="noStrike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rPr>
              <a:t>Place brood, bees, and food into nuc box (at least 2-3 frames of mostly capped brood with nurse bees).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24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700"/>
              <a:buFont typeface="Arial"/>
              <a:buChar char="●"/>
            </a:pPr>
            <a:r>
              <a:rPr b="0" i="0" lang="en-US" sz="1700" u="none" cap="none" strike="noStrike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rPr>
              <a:t>Place mated queen with candy plug between brood frames. 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24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700"/>
              <a:buFont typeface="Arial"/>
              <a:buChar char="●"/>
            </a:pPr>
            <a:r>
              <a:rPr b="0" i="0" lang="en-US" sz="1700" u="none" cap="none" strike="noStrike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rPr>
              <a:t>Add resource frame: honey and pollen.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24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700"/>
              <a:buFont typeface="Arial"/>
              <a:buChar char="●"/>
            </a:pPr>
            <a:r>
              <a:rPr b="0" i="0" lang="en-US" sz="1700" u="none" cap="none" strike="noStrike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rPr>
              <a:t>Feed. 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199"/>
              </a:spcBef>
              <a:spcAft>
                <a:spcPts val="0"/>
              </a:spcAft>
              <a:buNone/>
            </a:pPr>
            <a:r>
              <a:t/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61"/>
          <p:cNvSpPr txBox="1"/>
          <p:nvPr/>
        </p:nvSpPr>
        <p:spPr>
          <a:xfrm>
            <a:off x="4832280" y="1152360"/>
            <a:ext cx="1957320" cy="34160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sng" cap="none" strike="noStrike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rPr>
              <a:t>Pros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2200" lvl="0" marL="457200" marR="0" rtl="0" algn="l">
              <a:lnSpc>
                <a:spcPct val="115000"/>
              </a:lnSpc>
              <a:spcBef>
                <a:spcPts val="1199"/>
              </a:spcBef>
              <a:spcAft>
                <a:spcPts val="0"/>
              </a:spcAft>
              <a:buClr>
                <a:srgbClr val="F1C232"/>
              </a:buClr>
              <a:buSzPts val="1600"/>
              <a:buFont typeface="Arial"/>
              <a:buChar char="●"/>
            </a:pPr>
            <a:r>
              <a:rPr b="0" i="0" lang="en-US" sz="1600" u="none" cap="none" strike="noStrike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rPr>
              <a:t>Much less resource expensive than walk-away split.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1199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2200" lvl="0" marL="457200" marR="0" rtl="0" algn="l">
              <a:lnSpc>
                <a:spcPct val="115000"/>
              </a:lnSpc>
              <a:spcBef>
                <a:spcPts val="1199"/>
              </a:spcBef>
              <a:spcAft>
                <a:spcPts val="0"/>
              </a:spcAft>
              <a:buClr>
                <a:srgbClr val="F1C232"/>
              </a:buClr>
              <a:buSzPts val="1600"/>
              <a:buFont typeface="Arial"/>
              <a:buChar char="●"/>
            </a:pPr>
            <a:r>
              <a:rPr b="0" i="0" lang="en-US" sz="1600" u="none" cap="none" strike="noStrike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rPr>
              <a:t>Takes less time to brood production than queen cells.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199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61"/>
          <p:cNvSpPr/>
          <p:nvPr/>
        </p:nvSpPr>
        <p:spPr>
          <a:xfrm>
            <a:off x="6921000" y="1152360"/>
            <a:ext cx="1910880" cy="34160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sng" cap="none" strike="noStrike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rPr>
              <a:t>Cons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329760" lvl="0" marL="457200" marR="0" rtl="0" algn="l">
              <a:lnSpc>
                <a:spcPct val="115000"/>
              </a:lnSpc>
              <a:spcBef>
                <a:spcPts val="1199"/>
              </a:spcBef>
              <a:spcAft>
                <a:spcPts val="0"/>
              </a:spcAft>
              <a:buClr>
                <a:srgbClr val="F1C232"/>
              </a:buClr>
              <a:buSzPts val="1600"/>
              <a:buFont typeface="Arial"/>
              <a:buChar char="●"/>
            </a:pPr>
            <a:r>
              <a:rPr b="0" i="0" lang="en-US" sz="1600" u="none" cap="none" strike="noStrike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rPr>
              <a:t>Mated queens can be expensive.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1199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